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50"/>
  </p:notesMasterIdLst>
  <p:sldIdLst>
    <p:sldId id="256" r:id="rId2"/>
    <p:sldId id="639" r:id="rId3"/>
    <p:sldId id="341" r:id="rId4"/>
    <p:sldId id="342" r:id="rId5"/>
    <p:sldId id="344" r:id="rId6"/>
    <p:sldId id="345" r:id="rId7"/>
    <p:sldId id="369" r:id="rId8"/>
    <p:sldId id="368" r:id="rId9"/>
    <p:sldId id="349" r:id="rId10"/>
    <p:sldId id="348" r:id="rId11"/>
    <p:sldId id="276" r:id="rId12"/>
    <p:sldId id="353" r:id="rId13"/>
    <p:sldId id="355" r:id="rId14"/>
    <p:sldId id="257" r:id="rId15"/>
    <p:sldId id="258" r:id="rId16"/>
    <p:sldId id="259" r:id="rId17"/>
    <p:sldId id="354" r:id="rId18"/>
    <p:sldId id="260" r:id="rId19"/>
    <p:sldId id="261" r:id="rId20"/>
    <p:sldId id="262" r:id="rId21"/>
    <p:sldId id="263" r:id="rId22"/>
    <p:sldId id="264" r:id="rId23"/>
    <p:sldId id="265" r:id="rId24"/>
    <p:sldId id="359" r:id="rId25"/>
    <p:sldId id="325" r:id="rId26"/>
    <p:sldId id="333" r:id="rId27"/>
    <p:sldId id="330" r:id="rId28"/>
    <p:sldId id="332" r:id="rId29"/>
    <p:sldId id="360" r:id="rId30"/>
    <p:sldId id="364" r:id="rId31"/>
    <p:sldId id="267" r:id="rId32"/>
    <p:sldId id="361" r:id="rId33"/>
    <p:sldId id="362" r:id="rId34"/>
    <p:sldId id="277" r:id="rId35"/>
    <p:sldId id="318" r:id="rId36"/>
    <p:sldId id="363" r:id="rId37"/>
    <p:sldId id="320" r:id="rId38"/>
    <p:sldId id="356" r:id="rId39"/>
    <p:sldId id="357" r:id="rId40"/>
    <p:sldId id="358" r:id="rId41"/>
    <p:sldId id="566" r:id="rId42"/>
    <p:sldId id="326" r:id="rId43"/>
    <p:sldId id="270" r:id="rId44"/>
    <p:sldId id="271" r:id="rId45"/>
    <p:sldId id="272" r:id="rId46"/>
    <p:sldId id="273" r:id="rId47"/>
    <p:sldId id="275" r:id="rId48"/>
    <p:sldId id="608" r:id="rId49"/>
    <p:sldId id="587" r:id="rId50"/>
    <p:sldId id="588" r:id="rId51"/>
    <p:sldId id="278" r:id="rId52"/>
    <p:sldId id="589" r:id="rId53"/>
    <p:sldId id="383" r:id="rId54"/>
    <p:sldId id="389" r:id="rId55"/>
    <p:sldId id="390" r:id="rId56"/>
    <p:sldId id="382" r:id="rId57"/>
    <p:sldId id="378" r:id="rId58"/>
    <p:sldId id="379" r:id="rId59"/>
    <p:sldId id="380" r:id="rId60"/>
    <p:sldId id="381" r:id="rId61"/>
    <p:sldId id="286" r:id="rId62"/>
    <p:sldId id="287" r:id="rId63"/>
    <p:sldId id="288" r:id="rId64"/>
    <p:sldId id="289" r:id="rId65"/>
    <p:sldId id="290" r:id="rId66"/>
    <p:sldId id="351" r:id="rId67"/>
    <p:sldId id="338" r:id="rId68"/>
    <p:sldId id="297" r:id="rId69"/>
    <p:sldId id="298" r:id="rId70"/>
    <p:sldId id="299" r:id="rId71"/>
    <p:sldId id="365" r:id="rId72"/>
    <p:sldId id="340" r:id="rId73"/>
    <p:sldId id="567" r:id="rId74"/>
    <p:sldId id="301" r:id="rId75"/>
    <p:sldId id="370" r:id="rId76"/>
    <p:sldId id="391" r:id="rId77"/>
    <p:sldId id="568" r:id="rId78"/>
    <p:sldId id="372" r:id="rId79"/>
    <p:sldId id="392" r:id="rId80"/>
    <p:sldId id="396" r:id="rId81"/>
    <p:sldId id="411" r:id="rId82"/>
    <p:sldId id="398" r:id="rId83"/>
    <p:sldId id="397" r:id="rId84"/>
    <p:sldId id="399" r:id="rId85"/>
    <p:sldId id="400" r:id="rId86"/>
    <p:sldId id="401" r:id="rId87"/>
    <p:sldId id="402" r:id="rId88"/>
    <p:sldId id="409" r:id="rId89"/>
    <p:sldId id="410" r:id="rId90"/>
    <p:sldId id="403" r:id="rId91"/>
    <p:sldId id="404" r:id="rId92"/>
    <p:sldId id="406" r:id="rId93"/>
    <p:sldId id="590" r:id="rId94"/>
    <p:sldId id="591" r:id="rId95"/>
    <p:sldId id="592" r:id="rId96"/>
    <p:sldId id="407" r:id="rId97"/>
    <p:sldId id="408" r:id="rId98"/>
    <p:sldId id="412" r:id="rId99"/>
    <p:sldId id="599" r:id="rId100"/>
    <p:sldId id="597" r:id="rId101"/>
    <p:sldId id="600" r:id="rId102"/>
    <p:sldId id="603" r:id="rId103"/>
    <p:sldId id="601" r:id="rId104"/>
    <p:sldId id="593" r:id="rId105"/>
    <p:sldId id="563" r:id="rId106"/>
    <p:sldId id="564" r:id="rId107"/>
    <p:sldId id="413" r:id="rId108"/>
    <p:sldId id="373" r:id="rId109"/>
    <p:sldId id="384" r:id="rId110"/>
    <p:sldId id="387" r:id="rId111"/>
    <p:sldId id="426" r:id="rId112"/>
    <p:sldId id="575" r:id="rId113"/>
    <p:sldId id="602" r:id="rId114"/>
    <p:sldId id="420" r:id="rId115"/>
    <p:sldId id="419" r:id="rId116"/>
    <p:sldId id="433" r:id="rId117"/>
    <p:sldId id="515" r:id="rId118"/>
    <p:sldId id="418" r:id="rId119"/>
    <p:sldId id="434" r:id="rId120"/>
    <p:sldId id="421" r:id="rId121"/>
    <p:sldId id="435" r:id="rId122"/>
    <p:sldId id="424" r:id="rId123"/>
    <p:sldId id="574" r:id="rId124"/>
    <p:sldId id="573" r:id="rId125"/>
    <p:sldId id="572" r:id="rId126"/>
    <p:sldId id="571" r:id="rId127"/>
    <p:sldId id="570" r:id="rId128"/>
    <p:sldId id="604" r:id="rId129"/>
    <p:sldId id="432" r:id="rId130"/>
    <p:sldId id="569" r:id="rId131"/>
    <p:sldId id="429" r:id="rId132"/>
    <p:sldId id="430" r:id="rId133"/>
    <p:sldId id="576" r:id="rId134"/>
    <p:sldId id="440" r:id="rId135"/>
    <p:sldId id="577" r:id="rId136"/>
    <p:sldId id="442" r:id="rId137"/>
    <p:sldId id="445" r:id="rId138"/>
    <p:sldId id="446" r:id="rId139"/>
    <p:sldId id="605" r:id="rId140"/>
    <p:sldId id="448" r:id="rId141"/>
    <p:sldId id="451" r:id="rId142"/>
    <p:sldId id="606" r:id="rId143"/>
    <p:sldId id="453" r:id="rId144"/>
    <p:sldId id="454" r:id="rId145"/>
    <p:sldId id="455" r:id="rId146"/>
    <p:sldId id="607" r:id="rId147"/>
    <p:sldId id="457" r:id="rId148"/>
    <p:sldId id="609" r:id="rId149"/>
    <p:sldId id="610" r:id="rId150"/>
    <p:sldId id="611" r:id="rId151"/>
    <p:sldId id="459" r:id="rId152"/>
    <p:sldId id="612" r:id="rId153"/>
    <p:sldId id="623" r:id="rId154"/>
    <p:sldId id="624" r:id="rId155"/>
    <p:sldId id="619" r:id="rId156"/>
    <p:sldId id="471" r:id="rId157"/>
    <p:sldId id="472" r:id="rId158"/>
    <p:sldId id="622" r:id="rId159"/>
    <p:sldId id="621" r:id="rId160"/>
    <p:sldId id="620" r:id="rId161"/>
    <p:sldId id="468" r:id="rId162"/>
    <p:sldId id="467" r:id="rId163"/>
    <p:sldId id="469" r:id="rId164"/>
    <p:sldId id="618" r:id="rId165"/>
    <p:sldId id="613" r:id="rId166"/>
    <p:sldId id="614" r:id="rId167"/>
    <p:sldId id="616" r:id="rId168"/>
    <p:sldId id="617" r:id="rId169"/>
    <p:sldId id="625" r:id="rId170"/>
    <p:sldId id="626" r:id="rId171"/>
    <p:sldId id="627" r:id="rId172"/>
    <p:sldId id="628" r:id="rId173"/>
    <p:sldId id="629" r:id="rId174"/>
    <p:sldId id="630" r:id="rId175"/>
    <p:sldId id="488" r:id="rId176"/>
    <p:sldId id="631" r:id="rId177"/>
    <p:sldId id="632" r:id="rId178"/>
    <p:sldId id="492" r:id="rId179"/>
    <p:sldId id="633" r:id="rId180"/>
    <p:sldId id="493" r:id="rId181"/>
    <p:sldId id="634" r:id="rId182"/>
    <p:sldId id="635" r:id="rId183"/>
    <p:sldId id="636" r:id="rId184"/>
    <p:sldId id="637" r:id="rId185"/>
    <p:sldId id="584" r:id="rId186"/>
    <p:sldId id="503" r:id="rId187"/>
    <p:sldId id="519" r:id="rId188"/>
    <p:sldId id="505" r:id="rId189"/>
    <p:sldId id="506" r:id="rId190"/>
    <p:sldId id="520" r:id="rId191"/>
    <p:sldId id="507" r:id="rId192"/>
    <p:sldId id="579" r:id="rId193"/>
    <p:sldId id="512" r:id="rId194"/>
    <p:sldId id="509" r:id="rId195"/>
    <p:sldId id="510" r:id="rId196"/>
    <p:sldId id="580" r:id="rId197"/>
    <p:sldId id="521" r:id="rId198"/>
    <p:sldId id="523" r:id="rId199"/>
    <p:sldId id="526" r:id="rId200"/>
    <p:sldId id="524" r:id="rId201"/>
    <p:sldId id="525" r:id="rId202"/>
    <p:sldId id="527" r:id="rId203"/>
    <p:sldId id="528" r:id="rId204"/>
    <p:sldId id="529" r:id="rId205"/>
    <p:sldId id="531" r:id="rId206"/>
    <p:sldId id="530" r:id="rId207"/>
    <p:sldId id="532" r:id="rId208"/>
    <p:sldId id="533" r:id="rId209"/>
    <p:sldId id="534" r:id="rId210"/>
    <p:sldId id="535" r:id="rId211"/>
    <p:sldId id="536" r:id="rId212"/>
    <p:sldId id="537" r:id="rId213"/>
    <p:sldId id="538" r:id="rId214"/>
    <p:sldId id="539" r:id="rId215"/>
    <p:sldId id="540" r:id="rId216"/>
    <p:sldId id="541" r:id="rId217"/>
    <p:sldId id="542" r:id="rId218"/>
    <p:sldId id="543" r:id="rId219"/>
    <p:sldId id="544" r:id="rId220"/>
    <p:sldId id="545" r:id="rId221"/>
    <p:sldId id="546" r:id="rId222"/>
    <p:sldId id="547" r:id="rId223"/>
    <p:sldId id="552" r:id="rId224"/>
    <p:sldId id="551" r:id="rId225"/>
    <p:sldId id="549" r:id="rId226"/>
    <p:sldId id="550" r:id="rId227"/>
    <p:sldId id="553" r:id="rId228"/>
    <p:sldId id="554" r:id="rId229"/>
    <p:sldId id="555" r:id="rId230"/>
    <p:sldId id="582" r:id="rId231"/>
    <p:sldId id="583" r:id="rId232"/>
    <p:sldId id="556" r:id="rId233"/>
    <p:sldId id="557" r:id="rId234"/>
    <p:sldId id="559" r:id="rId235"/>
    <p:sldId id="560" r:id="rId236"/>
    <p:sldId id="581" r:id="rId237"/>
    <p:sldId id="561" r:id="rId238"/>
    <p:sldId id="562" r:id="rId239"/>
    <p:sldId id="640" r:id="rId240"/>
    <p:sldId id="307" r:id="rId241"/>
    <p:sldId id="308" r:id="rId242"/>
    <p:sldId id="309" r:id="rId243"/>
    <p:sldId id="310" r:id="rId244"/>
    <p:sldId id="311" r:id="rId245"/>
    <p:sldId id="312" r:id="rId246"/>
    <p:sldId id="313" r:id="rId247"/>
    <p:sldId id="314" r:id="rId248"/>
    <p:sldId id="315" r:id="rId249"/>
  </p:sldIdLst>
  <p:sldSz cx="12188825" cy="6858000"/>
  <p:notesSz cx="6858000" cy="9144000"/>
  <p:embeddedFontLst>
    <p:embeddedFont>
      <p:font typeface="DM Mono" panose="020B0509040201040103" pitchFamily="49" charset="77"/>
      <p:regular r:id="rId251"/>
      <p:italic r:id="rId252"/>
    </p:embeddedFont>
    <p:embeddedFont>
      <p:font typeface="DM Mono Medium" panose="020F0502020204030204" pitchFamily="34" charset="0"/>
      <p:regular r:id="rId253"/>
      <p:italic r:id="rId254"/>
    </p:embeddedFont>
    <p:embeddedFont>
      <p:font typeface="DM Sans" pitchFamily="2" charset="77"/>
      <p:regular r:id="rId255"/>
      <p:bold r:id="rId256"/>
      <p:italic r:id="rId257"/>
      <p:boldItalic r:id="rId258"/>
    </p:embeddedFont>
    <p:embeddedFont>
      <p:font typeface="DM Sans Medium" pitchFamily="2" charset="77"/>
      <p:regular r:id="rId259"/>
      <p:bold r:id="rId260"/>
      <p:italic r:id="rId261"/>
      <p:boldItalic r:id="rId262"/>
    </p:embeddedFont>
    <p:embeddedFont>
      <p:font typeface="Impact" panose="020B0806030902050204" pitchFamily="34" charset="0"/>
      <p:regular r:id="rId263"/>
    </p:embeddedFont>
    <p:embeddedFont>
      <p:font typeface="Inter" panose="02000503000000020004" pitchFamily="2" charset="0"/>
      <p:regular r:id="rId264"/>
      <p:bold r:id="rId265"/>
    </p:embeddedFont>
    <p:embeddedFont>
      <p:font typeface="Nothing You Could Do" panose="02000000000000000000" pitchFamily="2" charset="0"/>
      <p:regular r:id="rId2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639"/>
            <p14:sldId id="341"/>
            <p14:sldId id="342"/>
            <p14:sldId id="344"/>
            <p14:sldId id="345"/>
            <p14:sldId id="369"/>
            <p14:sldId id="368"/>
            <p14:sldId id="349"/>
            <p14:sldId id="348"/>
          </p14:sldIdLst>
        </p14:section>
        <p14:section name="The bug - 5 mins (7:30)" id="{C14D927E-9464-7041-905F-4805733AF566}">
          <p14:sldIdLst>
            <p14:sldId id="276"/>
            <p14:sldId id="353"/>
            <p14:sldId id="355"/>
            <p14:sldId id="257"/>
            <p14:sldId id="258"/>
            <p14:sldId id="259"/>
            <p14:sldId id="354"/>
            <p14:sldId id="260"/>
            <p14:sldId id="261"/>
            <p14:sldId id="262"/>
            <p14:sldId id="263"/>
            <p14:sldId id="264"/>
            <p14:sldId id="265"/>
            <p14:sldId id="359"/>
            <p14:sldId id="325"/>
            <p14:sldId id="333"/>
            <p14:sldId id="330"/>
            <p14:sldId id="332"/>
            <p14:sldId id="360"/>
            <p14:sldId id="364"/>
            <p14:sldId id="267"/>
            <p14:sldId id="361"/>
            <p14:sldId id="362"/>
            <p14:sldId id="277"/>
            <p14:sldId id="318"/>
            <p14:sldId id="363"/>
            <p14:sldId id="320"/>
            <p14:sldId id="356"/>
            <p14:sldId id="357"/>
            <p14:sldId id="358"/>
            <p14:sldId id="566"/>
            <p14:sldId id="326"/>
            <p14:sldId id="270"/>
            <p14:sldId id="271"/>
            <p14:sldId id="272"/>
            <p14:sldId id="273"/>
            <p14:sldId id="275"/>
          </p14:sldIdLst>
        </p14:section>
        <p14:section name="The test" id="{652D6630-AD7F-CC4B-98BF-78CD76FD9303}">
          <p14:sldIdLst>
            <p14:sldId id="608"/>
            <p14:sldId id="587"/>
            <p14:sldId id="588"/>
            <p14:sldId id="278"/>
            <p14:sldId id="589"/>
            <p14:sldId id="383"/>
            <p14:sldId id="389"/>
            <p14:sldId id="390"/>
            <p14:sldId id="382"/>
            <p14:sldId id="378"/>
            <p14:sldId id="379"/>
            <p14:sldId id="380"/>
            <p14:sldId id="381"/>
            <p14:sldId id="286"/>
            <p14:sldId id="287"/>
            <p14:sldId id="288"/>
            <p14:sldId id="289"/>
            <p14:sldId id="290"/>
            <p14:sldId id="351"/>
            <p14:sldId id="338"/>
            <p14:sldId id="297"/>
            <p14:sldId id="298"/>
            <p14:sldId id="299"/>
            <p14:sldId id="365"/>
            <p14:sldId id="340"/>
            <p14:sldId id="567"/>
            <p14:sldId id="301"/>
            <p14:sldId id="370"/>
            <p14:sldId id="391"/>
            <p14:sldId id="568"/>
            <p14:sldId id="372"/>
            <p14:sldId id="392"/>
            <p14:sldId id="396"/>
            <p14:sldId id="411"/>
            <p14:sldId id="398"/>
            <p14:sldId id="397"/>
            <p14:sldId id="399"/>
            <p14:sldId id="400"/>
            <p14:sldId id="401"/>
            <p14:sldId id="402"/>
            <p14:sldId id="409"/>
            <p14:sldId id="410"/>
            <p14:sldId id="403"/>
            <p14:sldId id="404"/>
            <p14:sldId id="406"/>
            <p14:sldId id="590"/>
            <p14:sldId id="591"/>
            <p14:sldId id="592"/>
            <p14:sldId id="407"/>
            <p14:sldId id="408"/>
          </p14:sldIdLst>
        </p14:section>
        <p14:section name="Code Example" id="{175FE5B8-5047-9E4D-AA14-521C08E19BAB}">
          <p14:sldIdLst>
            <p14:sldId id="412"/>
            <p14:sldId id="599"/>
            <p14:sldId id="597"/>
            <p14:sldId id="600"/>
            <p14:sldId id="603"/>
            <p14:sldId id="601"/>
            <p14:sldId id="593"/>
            <p14:sldId id="563"/>
            <p14:sldId id="564"/>
            <p14:sldId id="413"/>
            <p14:sldId id="373"/>
            <p14:sldId id="384"/>
            <p14:sldId id="387"/>
            <p14:sldId id="426"/>
            <p14:sldId id="575"/>
            <p14:sldId id="602"/>
            <p14:sldId id="420"/>
            <p14:sldId id="419"/>
            <p14:sldId id="433"/>
            <p14:sldId id="515"/>
            <p14:sldId id="418"/>
            <p14:sldId id="434"/>
            <p14:sldId id="421"/>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19"/>
            <p14:sldId id="471"/>
            <p14:sldId id="472"/>
            <p14:sldId id="622"/>
            <p14:sldId id="621"/>
            <p14:sldId id="620"/>
            <p14:sldId id="468"/>
            <p14:sldId id="467"/>
            <p14:sldId id="469"/>
            <p14:sldId id="618"/>
            <p14:sldId id="613"/>
            <p14:sldId id="614"/>
            <p14:sldId id="616"/>
            <p14:sldId id="617"/>
            <p14:sldId id="625"/>
            <p14:sldId id="626"/>
            <p14:sldId id="627"/>
            <p14:sldId id="628"/>
            <p14:sldId id="629"/>
            <p14:sldId id="630"/>
            <p14:sldId id="488"/>
            <p14:sldId id="631"/>
            <p14:sldId id="632"/>
            <p14:sldId id="492"/>
            <p14:sldId id="633"/>
            <p14:sldId id="493"/>
            <p14:sldId id="634"/>
            <p14:sldId id="635"/>
            <p14:sldId id="636"/>
            <p14:sldId id="637"/>
            <p14:sldId id="584"/>
            <p14:sldId id="503"/>
            <p14:sldId id="519"/>
            <p14:sldId id="505"/>
            <p14:sldId id="506"/>
            <p14:sldId id="520"/>
            <p14:sldId id="507"/>
            <p14:sldId id="579"/>
            <p14:sldId id="512"/>
            <p14:sldId id="509"/>
            <p14:sldId id="510"/>
            <p14:sldId id="580"/>
            <p14:sldId id="521"/>
            <p14:sldId id="523"/>
            <p14:sldId id="526"/>
            <p14:sldId id="524"/>
            <p14:sldId id="525"/>
            <p14:sldId id="527"/>
            <p14:sldId id="528"/>
            <p14:sldId id="529"/>
            <p14:sldId id="531"/>
            <p14:sldId id="530"/>
            <p14:sldId id="532"/>
            <p14:sldId id="533"/>
            <p14:sldId id="534"/>
            <p14:sldId id="535"/>
            <p14:sldId id="536"/>
            <p14:sldId id="537"/>
            <p14:sldId id="538"/>
            <p14:sldId id="539"/>
            <p14:sldId id="540"/>
            <p14:sldId id="541"/>
            <p14:sldId id="542"/>
            <p14:sldId id="543"/>
            <p14:sldId id="544"/>
            <p14:sldId id="545"/>
            <p14:sldId id="546"/>
            <p14:sldId id="547"/>
            <p14:sldId id="552"/>
            <p14:sldId id="551"/>
            <p14:sldId id="549"/>
            <p14:sldId id="550"/>
            <p14:sldId id="553"/>
            <p14:sldId id="554"/>
            <p14:sldId id="555"/>
            <p14:sldId id="582"/>
            <p14:sldId id="583"/>
            <p14:sldId id="556"/>
            <p14:sldId id="557"/>
            <p14:sldId id="559"/>
            <p14:sldId id="560"/>
            <p14:sldId id="581"/>
            <p14:sldId id="561"/>
            <p14:sldId id="562"/>
            <p14:sldId id="640"/>
            <p14:sldId id="307"/>
          </p14:sldIdLst>
        </p14:section>
        <p14:section name="Unused slides" id="{0224A10C-9B3A-BD44-9629-260EA2B90369}">
          <p14:sldIdLst>
            <p14:sldId id="308"/>
            <p14:sldId id="309"/>
            <p14:sldId id="310"/>
            <p14:sldId id="311"/>
            <p14:sldId id="312"/>
            <p14:sldId id="313"/>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16047"/>
    <a:srgbClr val="0086B3"/>
    <a:srgbClr val="795DA3"/>
    <a:srgbClr val="FFC000"/>
    <a:srgbClr val="85DDB5"/>
    <a:srgbClr val="00B0F0"/>
    <a:srgbClr val="00B6E0"/>
    <a:srgbClr val="BFE8F1"/>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6AE26-5EB4-0549-94D9-81324903284B}" v="1267" dt="2022-05-31T23:50:01.787"/>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5044"/>
    <p:restoredTop sz="95680"/>
  </p:normalViewPr>
  <p:slideViewPr>
    <p:cSldViewPr snapToGrid="0" snapToObjects="1">
      <p:cViewPr>
        <p:scale>
          <a:sx n="79" d="100"/>
          <a:sy n="79" d="100"/>
        </p:scale>
        <p:origin x="416" y="816"/>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font" Target="fonts/font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9.fntdata"/><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10.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notesMaster" Target="notesMasters/notesMaster1.xml"/><Relationship Id="rId271" Type="http://schemas.microsoft.com/office/2015/10/relationships/revisionInfo" Target="revisionInfo.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font" Target="fonts/font11.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1.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12.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2.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13.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14.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4.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font" Target="fonts/font15.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5.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font" Target="fonts/font16.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6.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font" Target="fonts/font7.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8069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2947105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1483620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94900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628399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34865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706133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335411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93316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52730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1120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79145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34732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19321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911357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89661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050536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231289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315964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107397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873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18036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744974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07825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65999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638900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45418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39293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120137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3919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040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584402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590451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050059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610163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20036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946659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24798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578103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05620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3875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072537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453022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155749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628580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846059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297287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747504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829085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98835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4743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832474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456997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948544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31379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dirty="0"/>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b="0" i="0">
                <a:solidFill>
                  <a:schemeClr val="lt2"/>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dirty="0"/>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b="0" i="0">
                <a:solidFill>
                  <a:srgbClr val="666666"/>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0" i="0">
                <a:solidFill>
                  <a:schemeClr val="lt2"/>
                </a:solidFill>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dirty="0"/>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solidFill>
                  <a:schemeClr val="lt2"/>
                </a:solidFill>
                <a:latin typeface="DM Mono" panose="020B0509040201040103" pitchFamily="49" charset="77"/>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fld id="{00000000-1234-1234-1234-123412341234}" type="slidenum">
              <a:rPr lang="en" smtClean="0"/>
              <a:pPr/>
              <a:t>‹#›</a:t>
            </a:fld>
            <a:endParaRPr lang="en" dirty="0"/>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b="0" i="0">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6.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8.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2.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3.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4.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5.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8.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9.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0.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4.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5.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9.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0.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1.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8.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1.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1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2.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1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3.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9.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0.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1.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2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2.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6.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7.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2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8.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2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9.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57.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4.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5.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6.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6.svg"/></Relationships>
</file>

<file path=ppt/slides/_rels/slide2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6.xml"/><Relationship Id="rId1" Type="http://schemas.openxmlformats.org/officeDocument/2006/relationships/slideLayout" Target="../slideLayouts/slideLayout57.xml"/><Relationship Id="rId4" Type="http://schemas.openxmlformats.org/officeDocument/2006/relationships/image" Target="../media/image28.jpg"/></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0.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image" Target="../media/image47.sv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2.sv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51.sv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1.jp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1.jp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1.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A story told with code</a:t>
            </a:r>
            <a:endParaRPr dirty="0"/>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167638" y="2254524"/>
            <a:ext cx="1293944" cy="1569660"/>
          </a:xfrm>
          <a:prstGeom prst="rect">
            <a:avLst/>
          </a:prstGeom>
          <a:noFill/>
        </p:spPr>
        <p:txBody>
          <a:bodyPr wrap="none" rtlCol="0">
            <a:spAutoFit/>
          </a:bodyPr>
          <a:lstStyle/>
          <a:p>
            <a:pPr algn="ctr"/>
            <a:r>
              <a:rPr lang="en-US" sz="7200" dirty="0">
                <a:latin typeface="DM Mono" panose="020B0509040201040103" pitchFamily="49" charset="77"/>
              </a:rPr>
              <a:t>1</a:t>
            </a:r>
          </a:p>
          <a:p>
            <a:pPr algn="ctr"/>
            <a:r>
              <a:rPr lang="en-US" sz="24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3" name="!!assertion">
            <a:extLst>
              <a:ext uri="{FF2B5EF4-FFF2-40B4-BE49-F238E27FC236}">
                <a16:creationId xmlns:a16="http://schemas.microsoft.com/office/drawing/2014/main" id="{C933C37E-32CD-5AFA-CAC9-8185A82C5703}"/>
              </a:ext>
            </a:extLst>
          </p:cNvPr>
          <p:cNvSpPr/>
          <p:nvPr/>
        </p:nvSpPr>
        <p:spPr>
          <a:xfrm>
            <a:off x="696106" y="5198375"/>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
        <p:nvSpPr>
          <p:cNvPr id="10" name="TextBox 9">
            <a:extLst>
              <a:ext uri="{FF2B5EF4-FFF2-40B4-BE49-F238E27FC236}">
                <a16:creationId xmlns:a16="http://schemas.microsoft.com/office/drawing/2014/main" id="{746E1253-F183-9F19-9728-F09E98178735}"/>
              </a:ext>
            </a:extLst>
          </p:cNvPr>
          <p:cNvSpPr txBox="1"/>
          <p:nvPr/>
        </p:nvSpPr>
        <p:spPr>
          <a:xfrm>
            <a:off x="453003" y="1050992"/>
            <a:ext cx="11282818" cy="40318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sz="2000" dirty="0">
              <a:latin typeface="DM Mono" panose="020B0509040201040103" pitchFamily="49" charset="77"/>
            </a:endParaRPr>
          </a:p>
        </p:txBody>
      </p:sp>
      <p:sp>
        <p:nvSpPr>
          <p:cNvPr id="15" name="Rectangle 14">
            <a:extLst>
              <a:ext uri="{FF2B5EF4-FFF2-40B4-BE49-F238E27FC236}">
                <a16:creationId xmlns:a16="http://schemas.microsoft.com/office/drawing/2014/main" id="{7873052A-5F8E-C6A7-973F-95494EB7388E}"/>
              </a:ext>
            </a:extLst>
          </p:cNvPr>
          <p:cNvSpPr/>
          <p:nvPr/>
        </p:nvSpPr>
        <p:spPr>
          <a:xfrm>
            <a:off x="690189" y="5231048"/>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5978321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pic>
        <p:nvPicPr>
          <p:cNvPr id="5" name="Picture 4" descr="Graphical user interface, application, Teams&#10;&#10;Description automatically generated">
            <a:extLst>
              <a:ext uri="{FF2B5EF4-FFF2-40B4-BE49-F238E27FC236}">
                <a16:creationId xmlns:a16="http://schemas.microsoft.com/office/drawing/2014/main" id="{363D030A-2F3F-038A-F09E-68961AB510A9}"/>
              </a:ext>
            </a:extLst>
          </p:cNvPr>
          <p:cNvPicPr>
            <a:picLocks noChangeAspect="1"/>
          </p:cNvPicPr>
          <p:nvPr/>
        </p:nvPicPr>
        <p:blipFill>
          <a:blip r:embed="rId3"/>
          <a:stretch>
            <a:fillRect/>
          </a:stretch>
        </p:blipFill>
        <p:spPr>
          <a:xfrm>
            <a:off x="1070974" y="675475"/>
            <a:ext cx="10007600" cy="46736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20" name="Rectangle 19">
            <a:extLst>
              <a:ext uri="{FF2B5EF4-FFF2-40B4-BE49-F238E27FC236}">
                <a16:creationId xmlns:a16="http://schemas.microsoft.com/office/drawing/2014/main" id="{94D73DF1-5D97-0C5A-8EFF-F7243E89D908}"/>
              </a:ext>
            </a:extLst>
          </p:cNvPr>
          <p:cNvSpPr/>
          <p:nvPr/>
        </p:nvSpPr>
        <p:spPr>
          <a:xfrm>
            <a:off x="512178" y="1201564"/>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3689975" y="1447082"/>
            <a:ext cx="1295547" cy="3385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40794"/>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6928"/>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47705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Mono" panose="020B0509040201040103" pitchFamily="49" charset="77"/>
              </a:rPr>
              <a:t>Automated Tests</a:t>
            </a:r>
          </a:p>
          <a:p>
            <a:pPr algn="ctr"/>
            <a:r>
              <a:rPr lang="en-US" sz="2400" dirty="0">
                <a:latin typeface="DM Mono" panose="020B0509040201040103" pitchFamily="49"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2965605683"/>
              </p:ext>
            </p:extLst>
          </p:nvPr>
        </p:nvGraphicFramePr>
        <p:xfrm>
          <a:off x="448284" y="4124266"/>
          <a:ext cx="4343992" cy="2411278"/>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Mono" panose="020B0509040201040103" pitchFamily="49" charset="77"/>
                        </a:rPr>
                        <a:t>ID</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Name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Age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Mono" panose="020B0509040201040103" pitchFamily="49" charset="77"/>
                        </a:rPr>
                        <a:t>01452</a:t>
                      </a:r>
                    </a:p>
                  </a:txBody>
                  <a:tcPr marL="85341" marR="85341" marT="42671" marB="42671"/>
                </a:tc>
                <a:tc>
                  <a:txBody>
                    <a:bodyPr/>
                    <a:lstStyle/>
                    <a:p>
                      <a:r>
                        <a:rPr lang="en-US" sz="1600" b="0" i="0" dirty="0">
                          <a:latin typeface="DM Mono" panose="020B0509040201040103" pitchFamily="49" charset="77"/>
                        </a:rPr>
                        <a:t>Alan</a:t>
                      </a:r>
                    </a:p>
                  </a:txBody>
                  <a:tcPr marL="85341" marR="85341" marT="42671" marB="42671"/>
                </a:tc>
                <a:tc>
                  <a:txBody>
                    <a:bodyPr/>
                    <a:lstStyle/>
                    <a:p>
                      <a:r>
                        <a:rPr lang="en-US" sz="1600" b="0" i="0" dirty="0">
                          <a:latin typeface="DM Mono" panose="020B0509040201040103" pitchFamily="49" charset="77"/>
                        </a:rPr>
                        <a:t>452</a:t>
                      </a:r>
                    </a:p>
                  </a:txBody>
                  <a:tcPr marL="85341" marR="85341" marT="42671" marB="42671"/>
                </a:tc>
                <a:tc>
                  <a:txBody>
                    <a:bodyPr/>
                    <a:lstStyle/>
                    <a:p>
                      <a:r>
                        <a:rPr lang="en-US" sz="1600" b="0" i="0" dirty="0">
                          <a:latin typeface="DM Mono" panose="020B0509040201040103" pitchFamily="49"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Mono" panose="020B0509040201040103" pitchFamily="49" charset="77"/>
                        </a:rPr>
                        <a:t>64521</a:t>
                      </a:r>
                    </a:p>
                  </a:txBody>
                  <a:tcPr marL="85341" marR="85341" marT="42671" marB="42671"/>
                </a:tc>
                <a:tc>
                  <a:txBody>
                    <a:bodyPr/>
                    <a:lstStyle/>
                    <a:p>
                      <a:r>
                        <a:rPr lang="en-US" sz="1600" b="0" i="0" dirty="0">
                          <a:latin typeface="DM Mono" panose="020B0509040201040103" pitchFamily="49" charset="77"/>
                        </a:rPr>
                        <a:t>NULL</a:t>
                      </a:r>
                    </a:p>
                  </a:txBody>
                  <a:tcPr marL="85341" marR="85341" marT="42671" marB="42671"/>
                </a:tc>
                <a:tc>
                  <a:txBody>
                    <a:bodyPr/>
                    <a:lstStyle/>
                    <a:p>
                      <a:r>
                        <a:rPr lang="en-US" sz="1600" b="0" i="0" dirty="0">
                          <a:latin typeface="DM Mono" panose="020B0509040201040103" pitchFamily="49" charset="77"/>
                        </a:rPr>
                        <a:t>29</a:t>
                      </a:r>
                    </a:p>
                  </a:txBody>
                  <a:tcPr marL="85341" marR="85341" marT="42671" marB="42671"/>
                </a:tc>
                <a:tc>
                  <a:txBody>
                    <a:bodyPr/>
                    <a:lstStyle/>
                    <a:p>
                      <a:r>
                        <a:rPr lang="en-US" sz="1600" b="0" i="0" dirty="0">
                          <a:latin typeface="DM Mono" panose="020B0509040201040103" pitchFamily="49"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1200329"/>
          </a:xfrm>
          <a:prstGeom prst="rect">
            <a:avLst/>
          </a:prstGeom>
          <a:noFill/>
          <a:ln w="38100">
            <a:solidFill>
              <a:schemeClr val="accent5"/>
            </a:solidFill>
          </a:ln>
        </p:spPr>
        <p:txBody>
          <a:bodyPr wrap="square" rtlCol="0">
            <a:spAutoFit/>
          </a:bodyPr>
          <a:lstStyle/>
          <a:p>
            <a:r>
              <a:rPr lang="en-US" sz="2400" dirty="0">
                <a:latin typeface="DM Mono" panose="020B0509040201040103" pitchFamily="49"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847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”Inglewood Pizza"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Courier" pitchFamily="2" charset="0"/>
            </a:endParaRP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"MTSW4McQd7CbVtyjqoe9mw"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"St </a:t>
            </a:r>
            <a:r>
              <a:rPr lang="en-CA" dirty="0" err="1">
                <a:solidFill>
                  <a:srgbClr val="183691"/>
                </a:solidFill>
                <a:latin typeface="DM Mono" panose="020B0509040201040103" pitchFamily="49" charset="77"/>
              </a:rPr>
              <a:t>Honore</a:t>
            </a:r>
            <a:r>
              <a:rPr lang="en-CA" dirty="0">
                <a:solidFill>
                  <a:srgbClr val="183691"/>
                </a:solidFill>
                <a:latin typeface="DM Mono" panose="020B0509040201040103" pitchFamily="49" charset="77"/>
              </a:rPr>
              <a:t> Pastries"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14</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"Abby </a:t>
            </a:r>
            <a:r>
              <a:rPr lang="en-CA" dirty="0" err="1">
                <a:solidFill>
                  <a:srgbClr val="183691"/>
                </a:solidFill>
                <a:latin typeface="DM Mono" panose="020B0509040201040103" pitchFamily="49" charset="77"/>
              </a:rPr>
              <a:t>Rappoport</a:t>
            </a:r>
            <a:r>
              <a:rPr lang="en-CA" dirty="0">
                <a:solidFill>
                  <a:srgbClr val="183691"/>
                </a:solidFill>
                <a:latin typeface="DM Mono" panose="020B0509040201040103" pitchFamily="49" charset="77"/>
              </a:rPr>
              <a:t>, LAC, CMQ"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6</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"Sonic Drive-In"</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Tsevi's</a:t>
            </a:r>
            <a:r>
              <a:rPr lang="en-CA" dirty="0">
                <a:solidFill>
                  <a:srgbClr val="183691"/>
                </a:solidFill>
                <a:latin typeface="DM Mono" panose="020B0509040201040103" pitchFamily="49" charset="77"/>
              </a:rPr>
              <a:t> Pub And Grill"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"Perkiomen Valley Brewery"</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 UPS Store"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"n_0UpQx1hsNbnPUSlodU8w"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"Famous Footwear"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"Temple Beth-El"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"Target"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important_text">
            <a:extLst>
              <a:ext uri="{FF2B5EF4-FFF2-40B4-BE49-F238E27FC236}">
                <a16:creationId xmlns:a16="http://schemas.microsoft.com/office/drawing/2014/main" id="{B6F3FC6F-80AC-870C-7323-9C847AD3A440}"/>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8" name="!!important">
            <a:extLst>
              <a:ext uri="{FF2B5EF4-FFF2-40B4-BE49-F238E27FC236}">
                <a16:creationId xmlns:a16="http://schemas.microsoft.com/office/drawing/2014/main" id="{AD8CDB58-C437-5F4A-0A8D-463D916FEE91}"/>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83E7B9B0-E080-2CBD-5575-1FD7CA502F87}"/>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512183" y="1204863"/>
            <a:ext cx="10025743" cy="830997"/>
          </a:xfrm>
          <a:prstGeom prst="rect">
            <a:avLst/>
          </a:prstGeom>
        </p:spPr>
        <p:txBody>
          <a:bodyPr wrap="square">
            <a:spAutoFit/>
          </a:bodyPr>
          <a:lstStyle/>
          <a:p>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business_id</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num_reviews</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Mono" panose="020B0509040201040103" pitchFamily="49" charset="77"/>
              </a:rPr>
              <a:t>Automated Tests</a:t>
            </a:r>
          </a:p>
          <a:p>
            <a:pPr algn="ctr"/>
            <a:r>
              <a:rPr lang="en-US" sz="2400" dirty="0">
                <a:latin typeface="DM Mono" panose="020B0509040201040103" pitchFamily="49"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448284" y="4124266"/>
          <a:ext cx="4343992" cy="2411278"/>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Mono" panose="020B0509040201040103" pitchFamily="49" charset="77"/>
                        </a:rPr>
                        <a:t>ID</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Name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Age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Mono" panose="020B0509040201040103" pitchFamily="49" charset="77"/>
                        </a:rPr>
                        <a:t>01452</a:t>
                      </a:r>
                    </a:p>
                  </a:txBody>
                  <a:tcPr marL="85341" marR="85341" marT="42671" marB="42671"/>
                </a:tc>
                <a:tc>
                  <a:txBody>
                    <a:bodyPr/>
                    <a:lstStyle/>
                    <a:p>
                      <a:r>
                        <a:rPr lang="en-US" sz="1600" b="0" i="0" dirty="0">
                          <a:latin typeface="DM Mono" panose="020B0509040201040103" pitchFamily="49" charset="77"/>
                        </a:rPr>
                        <a:t>Alan</a:t>
                      </a:r>
                    </a:p>
                  </a:txBody>
                  <a:tcPr marL="85341" marR="85341" marT="42671" marB="42671"/>
                </a:tc>
                <a:tc>
                  <a:txBody>
                    <a:bodyPr/>
                    <a:lstStyle/>
                    <a:p>
                      <a:r>
                        <a:rPr lang="en-US" sz="1600" b="0" i="0" dirty="0">
                          <a:latin typeface="DM Mono" panose="020B0509040201040103" pitchFamily="49" charset="77"/>
                        </a:rPr>
                        <a:t>452</a:t>
                      </a:r>
                    </a:p>
                  </a:txBody>
                  <a:tcPr marL="85341" marR="85341" marT="42671" marB="42671"/>
                </a:tc>
                <a:tc>
                  <a:txBody>
                    <a:bodyPr/>
                    <a:lstStyle/>
                    <a:p>
                      <a:r>
                        <a:rPr lang="en-US" sz="1600" b="0" i="0" dirty="0">
                          <a:latin typeface="DM Mono" panose="020B0509040201040103" pitchFamily="49"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Mono" panose="020B0509040201040103" pitchFamily="49" charset="77"/>
                        </a:rPr>
                        <a:t>64521</a:t>
                      </a:r>
                    </a:p>
                  </a:txBody>
                  <a:tcPr marL="85341" marR="85341" marT="42671" marB="42671"/>
                </a:tc>
                <a:tc>
                  <a:txBody>
                    <a:bodyPr/>
                    <a:lstStyle/>
                    <a:p>
                      <a:r>
                        <a:rPr lang="en-US" sz="1600" b="0" i="0" dirty="0">
                          <a:latin typeface="DM Mono" panose="020B0509040201040103" pitchFamily="49" charset="77"/>
                        </a:rPr>
                        <a:t>NULL</a:t>
                      </a:r>
                    </a:p>
                  </a:txBody>
                  <a:tcPr marL="85341" marR="85341" marT="42671" marB="42671"/>
                </a:tc>
                <a:tc>
                  <a:txBody>
                    <a:bodyPr/>
                    <a:lstStyle/>
                    <a:p>
                      <a:r>
                        <a:rPr lang="en-US" sz="1600" b="0" i="0" dirty="0">
                          <a:latin typeface="DM Mono" panose="020B0509040201040103" pitchFamily="49" charset="77"/>
                        </a:rPr>
                        <a:t>29</a:t>
                      </a:r>
                    </a:p>
                  </a:txBody>
                  <a:tcPr marL="85341" marR="85341" marT="42671" marB="42671"/>
                </a:tc>
                <a:tc>
                  <a:txBody>
                    <a:bodyPr/>
                    <a:lstStyle/>
                    <a:p>
                      <a:r>
                        <a:rPr lang="en-US" sz="1600" b="0" i="0" dirty="0">
                          <a:latin typeface="DM Mono" panose="020B0509040201040103" pitchFamily="49"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Mono" panose="020B0509040201040103" pitchFamily="49"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Mono" panose="020B0509040201040103" pitchFamily="49" charset="77"/>
                        </a:rPr>
                        <a:t>Trono</a:t>
                      </a:r>
                      <a:endParaRPr lang="en-US" sz="1600" b="0" i="0" dirty="0">
                        <a:latin typeface="DM Mono" panose="020B0509040201040103" pitchFamily="49"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Mono" panose="020B0509040201040103" pitchFamily="49" charset="77"/>
                        </a:rPr>
                        <a:t>Calgry</a:t>
                      </a:r>
                      <a:endParaRPr lang="en-US" sz="1600" b="0" i="0" dirty="0">
                        <a:latin typeface="DM Mono" panose="020B0509040201040103" pitchFamily="49"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Mono" panose="020B0509040201040103" pitchFamily="49" charset="77"/>
                        </a:rPr>
                        <a:t>Vancover</a:t>
                      </a:r>
                      <a:endParaRPr lang="en-US" sz="1600" dirty="0"/>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Mono" panose="020B0509040201040103" pitchFamily="49"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Mono" panose="020B0509040201040103" pitchFamily="49"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Mono" panose="020B0509040201040103" pitchFamily="49"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Mono" panose="020B0509040201040103" pitchFamily="49"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1200329"/>
          </a:xfrm>
          <a:prstGeom prst="rect">
            <a:avLst/>
          </a:prstGeom>
          <a:noFill/>
          <a:ln w="38100">
            <a:solidFill>
              <a:schemeClr val="accent5"/>
            </a:solidFill>
          </a:ln>
        </p:spPr>
        <p:txBody>
          <a:bodyPr wrap="square" rtlCol="0">
            <a:spAutoFit/>
          </a:bodyPr>
          <a:lstStyle/>
          <a:p>
            <a:r>
              <a:rPr lang="en-US" sz="2400" dirty="0">
                <a:latin typeface="DM Mono" panose="020B0509040201040103" pitchFamily="49"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1569660"/>
          </a:xfrm>
          <a:prstGeom prst="rect">
            <a:avLst/>
          </a:prstGeom>
          <a:noFill/>
          <a:ln w="38100">
            <a:solidFill>
              <a:schemeClr val="accent2"/>
            </a:solidFill>
          </a:ln>
        </p:spPr>
        <p:txBody>
          <a:bodyPr wrap="square" rtlCol="0">
            <a:spAutoFit/>
          </a:bodyPr>
          <a:lstStyle/>
          <a:p>
            <a:r>
              <a:rPr lang="en-US" sz="2400" dirty="0">
                <a:latin typeface="DM Mono" panose="020B0509040201040103" pitchFamily="49"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8448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795DA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584775"/>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
</a:t>
            </a:r>
            <a:endParaRPr lang="en-CA" sz="16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749245" y="3149564"/>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766856" y="3041803"/>
            <a:ext cx="10866344" cy="29017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 </a:t>
            </a:r>
            <a:r>
              <a:rPr lang="en-CA" sz="1600" dirty="0">
                <a:solidFill>
                  <a:srgbClr val="795DA3"/>
                </a:solidFill>
                <a:latin typeface="DM Mono" panose="020B0509040201040103" pitchFamily="49" charset="77"/>
              </a:rPr>
              <a:t>transform</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A71D5D"/>
                </a:solidFill>
                <a:latin typeface="DM Mono" panose="020B0509040201040103" pitchFamily="49" charset="77"/>
              </a:rPr>
              <a:t>: </a:t>
            </a:r>
            <a:r>
              <a:rPr lang="en-CA" sz="1600" dirty="0">
                <a:solidFill>
                  <a:srgbClr val="795DA3"/>
                </a:solidFill>
                <a:latin typeface="DM Mono" panose="020B0509040201040103" pitchFamily="49" charset="77"/>
              </a:rPr>
              <a:t>datetime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datetime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today</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361800" y="3041803"/>
            <a:ext cx="11430000" cy="276998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848733"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Courier" pitchFamily="2" charset="0"/>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10997255" y="3154965"/>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10999349" y="3154965"/>
            <a:ext cx="10845897" cy="2554545"/>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8289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761954" y="3154965"/>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86236"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634472" y="461770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761954" y="3154965"/>
            <a:ext cx="10845897" cy="1569660"/>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587095" y="4724334"/>
            <a:ext cx="10845896" cy="2730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6856" y="46836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0017" y="4597260"/>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590508" y="3181037"/>
            <a:ext cx="10845897" cy="145378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587095" y="5157014"/>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2657981"/>
            <a:ext cx="10845897" cy="30776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585518" y="4581643"/>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52420" y="291442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Bug</a:t>
            </a:r>
            <a:endParaRPr sz="4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8"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565727" y="-4575799"/>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745054" y="-2698362"/>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613173" y="1132641"/>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12032580"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highlight>
                  <a:srgbClr val="FFFF00"/>
                </a:highlight>
                <a:latin typeface="DM Mono" panose="020B0509040201040103" pitchFamily="49" charset="77"/>
              </a:rPr>
              <a:t>actual_df</a:t>
            </a:r>
            <a:r>
              <a:rPr lang="en-CA" sz="1600" dirty="0">
                <a:solidFill>
                  <a:schemeClr val="tx1"/>
                </a:solidFill>
                <a:highlight>
                  <a:srgbClr val="FFFF00"/>
                </a:highlight>
                <a:latin typeface="DM Mono" panose="020B0509040201040103" pitchFamily="49" charset="77"/>
              </a:rPr>
              <a:t> =</a:t>
            </a:r>
            <a:r>
              <a:rPr lang="en-CA" sz="1600" dirty="0">
                <a:solidFill>
                  <a:srgbClr val="A71D5D"/>
                </a:solidFill>
                <a:highlight>
                  <a:srgbClr val="FFFF00"/>
                </a:highlight>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0499"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744739" y="5053765"/>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8652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1428" y="507210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733843" y="1151755"/>
            <a:ext cx="11674138" cy="4278094"/>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733843" y="5133942"/>
            <a:ext cx="9815341" cy="33855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669738" y="4869643"/>
            <a:ext cx="10425526"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745054" y="3429000"/>
            <a:ext cx="10659301" cy="1538883"/>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dirty="0"/>
          </a:p>
        </p:txBody>
      </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number of interactions in the </a:t>
            </a:r>
            <a:r>
              <a:rPr lang="en" sz="4000" dirty="0" err="1">
                <a:latin typeface="DM Sans" pitchFamily="2" charset="77"/>
                <a:ea typeface="Courier New"/>
                <a:cs typeface="Courier New"/>
                <a:sym typeface="Courier New"/>
              </a:rPr>
              <a:t>pandemic_recovery</a:t>
            </a:r>
            <a:r>
              <a:rPr lang="en" sz="4000" dirty="0">
                <a:latin typeface="DM Sans" pitchFamily="2" charset="77"/>
              </a:rPr>
              <a:t> table doesn’t look right”</a:t>
            </a:r>
            <a:endParaRPr sz="4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733843" y="3339538"/>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24235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077218"/>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2" name="red box">
            <a:extLst>
              <a:ext uri="{FF2B5EF4-FFF2-40B4-BE49-F238E27FC236}">
                <a16:creationId xmlns:a16="http://schemas.microsoft.com/office/drawing/2014/main" id="{3AC3C098-CC64-03E8-FFEC-61B2387F77D3}"/>
              </a:ext>
            </a:extLst>
          </p:cNvPr>
          <p:cNvSpPr/>
          <p:nvPr/>
        </p:nvSpPr>
        <p:spPr>
          <a:xfrm>
            <a:off x="745055" y="2281141"/>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394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CAD2E582-9C5B-7127-34BD-AD1AE6286071}"/>
              </a:ext>
            </a:extLst>
          </p:cNvPr>
          <p:cNvSpPr/>
          <p:nvPr/>
        </p:nvSpPr>
        <p:spPr>
          <a:xfrm>
            <a:off x="745056" y="2649294"/>
            <a:ext cx="10883352"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false)</a:t>
            </a:r>
          </a:p>
          <a:p>
            <a:endParaRPr lang="en-US" sz="1600" dirty="0">
              <a:latin typeface="DM Mono" panose="020B0509040201040103" pitchFamily="49" charset="77"/>
            </a:endParaRPr>
          </a:p>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num_reviews</a:t>
            </a:r>
            <a:r>
              <a:rPr lang="en-US" sz="16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377103489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6946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810125"/>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77133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2800767"/>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0" name="blue box">
            <a:extLst>
              <a:ext uri="{FF2B5EF4-FFF2-40B4-BE49-F238E27FC236}">
                <a16:creationId xmlns:a16="http://schemas.microsoft.com/office/drawing/2014/main" id="{240C6DC9-A2A0-2B14-F1E7-2742F0FF2E2C}"/>
              </a:ext>
            </a:extLst>
          </p:cNvPr>
          <p:cNvSpPr/>
          <p:nvPr/>
        </p:nvSpPr>
        <p:spPr>
          <a:xfrm>
            <a:off x="733843" y="3119807"/>
            <a:ext cx="10879163" cy="57564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Mono" panose="020B0509040201040103" pitchFamily="49" charset="77"/>
              </a:rPr>
              <a:t>root</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business_id</a:t>
            </a:r>
            <a:r>
              <a:rPr lang="en-US" sz="1600" dirty="0">
                <a:solidFill>
                  <a:schemeClr val="tx1"/>
                </a:solidFill>
                <a:highlight>
                  <a:srgbClr val="00B0F0"/>
                </a:highlight>
                <a:latin typeface="DM Mono" panose="020B0509040201040103" pitchFamily="49" charset="77"/>
              </a:rPr>
              <a:t>: string (nullable = true)</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num_reviews</a:t>
            </a:r>
            <a:r>
              <a:rPr lang="en-US" sz="1600" dirty="0">
                <a:solidFill>
                  <a:schemeClr val="tx1"/>
                </a:solidFill>
                <a:highlight>
                  <a:srgbClr val="00B0F0"/>
                </a:highlight>
                <a:latin typeface="DM Mono" panose="020B0509040201040103" pitchFamily="49" charset="77"/>
              </a:rPr>
              <a:t>: long (nullable = false)</a:t>
            </a:r>
          </a:p>
          <a:p>
            <a:endParaRPr lang="en-US"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endParaRPr lang="en-US" sz="1600" dirty="0">
              <a:highlight>
                <a:srgbClr val="00B0F0"/>
              </a:highlight>
              <a:latin typeface="DM Mono" panose="020B0509040201040103" pitchFamily="49" charset="77"/>
            </a:endParaRPr>
          </a:p>
          <a:p>
            <a:r>
              <a:rPr lang="en-US" sz="1600" dirty="0">
                <a:highlight>
                  <a:srgbClr val="00B0F0"/>
                </a:highlight>
                <a:latin typeface="DM Mono" panose="020B0509040201040103" pitchFamily="49" charset="77"/>
              </a:rPr>
              <a:t>                                                                </a:t>
            </a:r>
            <a:r>
              <a:rPr lang="en-US" sz="16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highlight>
                  <a:srgbClr val="FFFF00"/>
                </a:highlight>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34507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00030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733843" y="2597477"/>
            <a:ext cx="10871396" cy="338554"/>
          </a:xfrm>
          <a:prstGeom prst="rect">
            <a:avLst/>
          </a:prstGeom>
          <a:noFill/>
        </p:spPr>
        <p:txBody>
          <a:bodyPr wrap="square" rtlCol="0">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240983771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27920" y="1813800"/>
            <a:ext cx="189188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733843" y="2443398"/>
            <a:ext cx="6232796"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162513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4098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158634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33855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749245" y="1962116"/>
            <a:ext cx="10923183" cy="338554"/>
          </a:xfrm>
          <a:prstGeom prst="rect">
            <a:avLst/>
          </a:prstGeom>
          <a:noFill/>
        </p:spPr>
        <p:txBody>
          <a:bodyPr wrap="none" rtlCol="0">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2320085" y="1603947"/>
            <a:ext cx="9102420" cy="3710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1266758" y="3227704"/>
            <a:ext cx="6787243" cy="102950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highlight>
                  <a:srgbClr val="FFFF00"/>
                </a:highlight>
                <a:latin typeface="DM Mono" panose="020B0509040201040103" pitchFamily="49" charset="77"/>
              </a:rPr>
              <a:t>how</a:t>
            </a:r>
            <a:r>
              <a:rPr lang="en-CA" sz="1600" dirty="0">
                <a:solidFill>
                  <a:srgbClr val="A71D5D"/>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left_anti</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pic>
        <p:nvPicPr>
          <p:cNvPr id="11" name="Picture 2">
            <a:extLst>
              <a:ext uri="{FF2B5EF4-FFF2-40B4-BE49-F238E27FC236}">
                <a16:creationId xmlns:a16="http://schemas.microsoft.com/office/drawing/2014/main" id="{A92EE96D-900F-9852-5AA5-C54F9A126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07453" y="3820750"/>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A72C65A-7AF0-CE20-3485-A212A07751BD}"/>
              </a:ext>
            </a:extLst>
          </p:cNvPr>
          <p:cNvSpPr txBox="1"/>
          <p:nvPr/>
        </p:nvSpPr>
        <p:spPr>
          <a:xfrm>
            <a:off x="524933" y="-1965741"/>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194795237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364698"/>
            <a:ext cx="12188825" cy="88617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1024617"/>
            <a:ext cx="12188825" cy="229850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dirty="0"/>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61247777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339950" y="1758201"/>
            <a:ext cx="3270149"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16" name="Google Shape;516;p63"/>
          <p:cNvSpPr/>
          <p:nvPr/>
        </p:nvSpPr>
        <p:spPr>
          <a:xfrm>
            <a:off x="5189517" y="1813800"/>
            <a:ext cx="6730133"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524933" y="2941462"/>
            <a:ext cx="10914647" cy="798153"/>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524933" y="3825705"/>
            <a:ext cx="10914647" cy="338495"/>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40335" y="1544381"/>
            <a:ext cx="10914647" cy="30829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542835" y="2026561"/>
            <a:ext cx="10914647" cy="30829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63121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TextBox 2">
            <a:extLst>
              <a:ext uri="{FF2B5EF4-FFF2-40B4-BE49-F238E27FC236}">
                <a16:creationId xmlns:a16="http://schemas.microsoft.com/office/drawing/2014/main" id="{CB66CC7F-4B01-44ED-2A95-8081F441CC6B}"/>
              </a:ext>
            </a:extLst>
          </p:cNvPr>
          <p:cNvSpPr txBox="1"/>
          <p:nvPr/>
        </p:nvSpPr>
        <p:spPr>
          <a:xfrm>
            <a:off x="524660" y="1762306"/>
            <a:ext cx="8454559" cy="338554"/>
          </a:xfrm>
          <a:prstGeom prst="rect">
            <a:avLst/>
          </a:prstGeom>
          <a:noFill/>
        </p:spPr>
        <p:txBody>
          <a:bodyPr wrap="none" rtlCol="0">
            <a:spAutoFit/>
          </a:bodyPr>
          <a:lstStyle/>
          <a:p>
            <a:r>
              <a:rPr lang="en-CA" sz="1600" dirty="0">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24840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63121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TextBox 2">
            <a:extLst>
              <a:ext uri="{FF2B5EF4-FFF2-40B4-BE49-F238E27FC236}">
                <a16:creationId xmlns:a16="http://schemas.microsoft.com/office/drawing/2014/main" id="{CB66CC7F-4B01-44ED-2A95-8081F441CC6B}"/>
              </a:ext>
            </a:extLst>
          </p:cNvPr>
          <p:cNvSpPr txBox="1"/>
          <p:nvPr/>
        </p:nvSpPr>
        <p:spPr>
          <a:xfrm>
            <a:off x="524660" y="1520251"/>
            <a:ext cx="8454559" cy="338554"/>
          </a:xfrm>
          <a:prstGeom prst="rect">
            <a:avLst/>
          </a:prstGeom>
          <a:noFill/>
        </p:spPr>
        <p:txBody>
          <a:bodyPr wrap="none" rtlCol="0">
            <a:spAutoFit/>
          </a:bodyPr>
          <a:lstStyle/>
          <a:p>
            <a:r>
              <a:rPr lang="en-CA" sz="1600" dirty="0">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F1A1-61F9-9BCB-DBF1-DDECBE45C0B3}"/>
              </a:ext>
            </a:extLst>
          </p:cNvPr>
          <p:cNvSpPr>
            <a:spLocks noGrp="1"/>
          </p:cNvSpPr>
          <p:nvPr>
            <p:ph type="title"/>
          </p:nvPr>
        </p:nvSpPr>
        <p:spPr/>
        <p:txBody>
          <a:bodyPr/>
          <a:lstStyle/>
          <a:p>
            <a:r>
              <a:rPr lang="en-US" dirty="0"/>
              <a:t>Go higher level</a:t>
            </a:r>
          </a:p>
        </p:txBody>
      </p:sp>
      <p:sp>
        <p:nvSpPr>
          <p:cNvPr id="3" name="Subtitle 2">
            <a:extLst>
              <a:ext uri="{FF2B5EF4-FFF2-40B4-BE49-F238E27FC236}">
                <a16:creationId xmlns:a16="http://schemas.microsoft.com/office/drawing/2014/main" id="{D89831F2-BC0D-3C21-4B9F-8E7AE5D99D7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D42D09E2-6AFA-5A0F-04EF-FA150F5BF163}"/>
              </a:ext>
            </a:extLst>
          </p:cNvPr>
          <p:cNvSpPr>
            <a:spLocks noGrp="1"/>
          </p:cNvSpPr>
          <p:nvPr>
            <p:ph type="body" idx="2"/>
          </p:nvPr>
        </p:nvSpPr>
        <p:spPr>
          <a:solidFill>
            <a:schemeClr val="accent1"/>
          </a:solidFill>
        </p:spPr>
        <p:txBody>
          <a:bodyPr/>
          <a:lstStyle/>
          <a:p>
            <a:endParaRPr lang="en-US" dirty="0"/>
          </a:p>
        </p:txBody>
      </p:sp>
      <p:sp>
        <p:nvSpPr>
          <p:cNvPr id="5" name="Slide Number Placeholder 4">
            <a:extLst>
              <a:ext uri="{FF2B5EF4-FFF2-40B4-BE49-F238E27FC236}">
                <a16:creationId xmlns:a16="http://schemas.microsoft.com/office/drawing/2014/main" id="{BF3E6BDF-923B-7D22-B4BF-0EB140AA73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185</a:t>
            </a:fld>
            <a:endParaRPr lang="en" dirty="0"/>
          </a:p>
        </p:txBody>
      </p:sp>
    </p:spTree>
    <p:extLst>
      <p:ext uri="{BB962C8B-B14F-4D97-AF65-F5344CB8AC3E}">
        <p14:creationId xmlns:p14="http://schemas.microsoft.com/office/powerpoint/2010/main" val="10916122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7A534D55-65D2-F603-542A-5CADDA28A791}"/>
              </a:ext>
            </a:extLst>
          </p:cNvPr>
          <p:cNvSpPr/>
          <p:nvPr/>
        </p:nvSpPr>
        <p:spPr>
          <a:xfrm>
            <a:off x="929843" y="2763982"/>
            <a:ext cx="6973186"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6831323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1077218"/>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CA" sz="1600" dirty="0">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9" name="Rectangle 8">
            <a:extLst>
              <a:ext uri="{FF2B5EF4-FFF2-40B4-BE49-F238E27FC236}">
                <a16:creationId xmlns:a16="http://schemas.microsoft.com/office/drawing/2014/main" id="{4521A5C3-C7FC-42A5-2BF3-A93F1C0E3464}"/>
              </a:ext>
            </a:extLst>
          </p:cNvPr>
          <p:cNvSpPr/>
          <p:nvPr/>
        </p:nvSpPr>
        <p:spPr>
          <a:xfrm>
            <a:off x="879273" y="1806129"/>
            <a:ext cx="8141972" cy="338554"/>
          </a:xfrm>
          <a:prstGeom prst="rect">
            <a:avLst/>
          </a:prstGeom>
        </p:spPr>
        <p:txBody>
          <a:bodyPr wrap="none">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p:txBody>
      </p:sp>
    </p:spTree>
    <p:extLst>
      <p:ext uri="{BB962C8B-B14F-4D97-AF65-F5344CB8AC3E}">
        <p14:creationId xmlns:p14="http://schemas.microsoft.com/office/powerpoint/2010/main" val="3184808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24519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32916" y="3224334"/>
            <a:ext cx="10876698" cy="1077218"/>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3" name="Rectangle 2">
            <a:extLst>
              <a:ext uri="{FF2B5EF4-FFF2-40B4-BE49-F238E27FC236}">
                <a16:creationId xmlns:a16="http://schemas.microsoft.com/office/drawing/2014/main" id="{7F4837B8-7705-0037-CFFE-B0AA31FF5857}"/>
              </a:ext>
            </a:extLst>
          </p:cNvPr>
          <p:cNvSpPr/>
          <p:nvPr/>
        </p:nvSpPr>
        <p:spPr>
          <a:xfrm>
            <a:off x="862097" y="2911383"/>
            <a:ext cx="8141972" cy="338554"/>
          </a:xfrm>
          <a:prstGeom prst="rect">
            <a:avLst/>
          </a:prstGeom>
        </p:spPr>
        <p:txBody>
          <a:bodyPr wrap="none">
            <a:spAutoFit/>
          </a:bodyPr>
          <a:lstStyle/>
          <a:p>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p:txBody>
      </p:sp>
    </p:spTree>
    <p:extLst>
      <p:ext uri="{BB962C8B-B14F-4D97-AF65-F5344CB8AC3E}">
        <p14:creationId xmlns:p14="http://schemas.microsoft.com/office/powerpoint/2010/main" val="316424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8974005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8999359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339950" y="1866323"/>
            <a:ext cx="4825816"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27" name="Google Shape;527;p64"/>
          <p:cNvSpPr/>
          <p:nvPr/>
        </p:nvSpPr>
        <p:spPr>
          <a:xfrm>
            <a:off x="6780810" y="1813800"/>
            <a:ext cx="513884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"fixtures/</a:t>
            </a:r>
            <a:r>
              <a:rPr lang="en-CA" sz="1600" dirty="0" err="1">
                <a:solidFill>
                  <a:srgbClr val="183691"/>
                </a:solidFill>
                <a:highlight>
                  <a:srgbClr val="FFFF00"/>
                </a:highlight>
                <a:latin typeface="DM Mono" panose="020B0509040201040103" pitchFamily="49" charset="77"/>
              </a:rPr>
              <a:t>checkin.json</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2337636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51117"/>
            <a:ext cx="52333073" cy="14865608"/>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"2020-03-13 21:10:56, 2020-06-02 22:18:06, 2020-07-24 22:42:27, 2020-10-24 21:36:13, 2020-12-09 21:23:33, 2022-04-14 17:34:57, 2022-04-14 21:02:03, 2022-04-14 21:16:54, 2022-04-14 21:08:08, 2022-04-14 15:15:42, 2022-04-14 16:23:50"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"2010-09-13 21:43:09, 2011-05-04 23:08:15, 2011-07-18 22:30:31, 2012-09-07 20:28:50, 2013-03-27 15:57:36, 2013-08-13 00:31:34, 2013-08-13 00:31:48, 2013-09-23 17:39:38, 2013-11-18 06:34:08, 2014-04-12 23:04:47, 2022-04-14 00:31:02"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"2013-06-14 23:29:17, 2014-08-13 23:20:22, 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"2011-02-15 17:12:00, 2011-07-28 02:46:10, 2012-03-11 10:30:02, 2012-04-24 07:07:59, 2012-04-24 07:43:31, 2013-05-25 16:41:10, 2014-05-02 15:49:55, 2014-09-18 02:28:23, 2014-11-10 15:16:43, 2022-04-14 15:18:32"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"2014-04-21 20:42:11, 2014-04-28 21:04:46, 2014-09-30 14:41:47, 2014-10-23 18:22:28, 2015-01-03 23:21:18, 2015-04-27 19:55:00, 2015-09-21 12:52:09, 2015-10-01 12:46:16, 2015-10-22 13:35:04, 2022-04-14 12:27:43, 2022-04-14 15:15:07, 2022-04-14 12:22:47, 2022-04-14 23:15:46, 2022-04-14 13:11:34, 2022-04-14 12:44:11, 2022-04-14 15:46:11, 2022-04-14 15:14:28, 2022-04-14 14:15:59, 2022-04-14 20:05:06, 2022-04-14 19:00:11, 2022-04-14 14:36:14, 2017-01-24 20:18:16, 2017-02-21 16:01:49, 2017-03-21 14:08:44, 2017-05-21 16:07:21, 2017-08-07 14:17:39, 2022-04-14 19:59:50"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"2015-06-06 01:03:19, 2015-07-29 16:50:58, 2015-08-04 00:47:59, 2015-08-07 02:07:52, 2015-08-07 17:25:40, 2015-10-12 21:08:43, 2015-11-13 03:06:00, 2015-11-14 02:35:36, 2015-11-21 00:22:42, 2015-12-01 02:03:11, 2015-12-23 01:19:16, 2015-12-23 20:14:44, 2022-04-14 21:20:39, 2022-04-14 04:11:32, 2022-04-14 01:41:28, 2022-04-14 19:09:07, 2022-04-14 22:58:53, 2022-04-14 17:32:16, 2022-04-14 23:35:31, 2022-04-14 23:41:23, 2022-04-14 17:55:19, 2022-04-14 18:38:36, 2017-06-04 02:11:09, 2017-06-23 19:36:51, 2017-09-26 22:46:41, 2017-10-15 00:44:45, 2017-11-14 20:51:58, 2017-12-02 19:22:33, 2017-12-04 19:28:58, 2018-02-15 20:48:11, 2018-04-30 18:30:36, 2018-07-12 21:34:36"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 2015-07-04 00:44:09, 2015-07-19 23:38:22, 2015-07-26 03:16:22, 2015-08-03 17:32:59, 2015-08-03 17:33:18, 2015-12-13 02:49:34, 2022-04-14 04:15:58, 2022-04-14 14:45:08, 2022-04-14 01:54:26, 2022-04-14 00:05:12, 2017-10-23 02:17:44, 2018-04-28 00:42:09, 2018-05-07 01:31:36, 2018-05-16 00:42:15, 2018-05-16 01:02:48, 2018-05-16 01:03:37, 2018-05-16 01:36:57, 2018-05-16 01:42:02, 2018-05-16 01:53:10, 2018-05-16 01:55:01, 2018-05-16 03:53:55, 2018-12-25 00:50:41, 2019-01-01 01:49:40"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"bcjbaE6dDog4jkNY91ncLQ"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"2014-12-12 00:44:23, 2015-01-09 00:19:52, 2015-02-13 21:51:29, 2015-02-28 22:11:18, 2015-03-06 03:10:50, 2015-03-28 20:42:09, 2015-04-03 23:55:06, 2015-04-23 00:21:59, 2015-05-13 22:41:22, 2015-06-27 22:10:25, 2015-07-08 23:53:24, 2015-07-21 21:51:16, 2015-08-12 03:16:41, 2015-08-13 01:42:13, 2015-09-05 23:51:03, 2015-09-10 22:28:40, 2015-10-07 23:16:37, 2015-11-07 21:22:36, 2022-04-14 00:13:47, 2022-04-14 21:07:36, 2022-04-14 23:46:23, 2022-04-14 01:22:21, 2022-04-14 23:22:49, 2022-04-14 00:51:25, 2022-04-14 23:18:43, 2022-04-14 23:20:40, 2017-06-17 23:58:10, 2017-12-02 23:25:19, 2018-03-08 22:26:30, 2018-04-08 00:04:16, 2018-04-20 22:16:48, 2018-05-27 02:49:33, 2018-06-23 01:18:47, 2018-07-22 01:42:39"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"--FWWsIwxRwuw9vIMImcQg"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"2010-12-22 21:14:19, 2011-08-03 16:26:33, 2011-11-21 15:06:32, 2011-12-29 18:54:30, 2012-01-21 22:25:52, 2012-09-16 22:21:21"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"r3zeYsv1XFBRA4dJpL78cw"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"--FcbSxK1AoEtEAxOgBaCw"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"2017-08-18 19:43:50, 2017-10-07 22:38:38, 2017-10-22 21:22:59, 2017-12-10 18:36:24, 2017-12-15 20:00:14, 2017-12-24 15:17:56, 2018-01-17 19:41:48, 2018-01-23 12:13:34, 2018-02-01 12:16:38, 2018-02-03 13:18:44, 2018-03-03 14:36:50, 2018-03-05 16:01:22, 2018-03-10 13:32:17, 2018-03-25 18:15:08, 2018-04-29 20:35:11, 2018-06-16 20:59:00, 2018-08-03 14:36:39, 2018-09-15 19:20:08, 2018-10-12 12:16:08, 2018-10-21 19:34:49, 2018-10-25 21:06:56, 2019-01-01 18:40:50, 2019-01-12 15:03:41, 2019-01-18 22:49:14, 2019-01-19 18:55:58, 2019-02-06 14:21:26, 2019-02-06 21:24:06, 2019-02-22 14:16:34, 2019-03-09 15:14:10, 2019-03-17 17:23:58, 2019-03-20 19:22:57, 2019-03-30 14:28:58, 2019-05-12 14:11:54, 2019-05-18 20:14:11, 2019-05-23 16:33:16, 2019-05-23 18:55:03, 2019-06-02 18:50:02, 2019-06-15 21:07:19, 2019-06-16 13:48:33, 2019-07-03 13:13:37, 2019-07-23 00:35:46, 2019-07-30 23:41:58, 2019-08-05 15:06:20, 2019-10-15 21:34:41, 2019-10-26 13:32:46, 2019-10-26 14:17:20, 2019-11-23 18:30:26, 2019-12-08 21:44:54, 2019-12-28 15:55:48, 2020-01-11 15:27:28, 2020-01-26 18:20:55, 2020-02-07 16:04:09, 2020-03-07 20:24:45, 2020-03-22 13:42:48, 2020-05-02 14:00:21, 2020-05-09 16:37:03, 2020-05-21 16:45:17, 2020-07-06 18:57:58, 2020-08-01 13:35:33, 2020-08-03 15:15:15, 2020-08-12 14:27:15, 2020-09-19 16:18:50, 2020-10-17 12:43:26, 2020-10-29 14:48:14, 2020-11-08 17:05:57, 2020-12-13 18:43:03, 2022-04-14 14:23:21, 2022-04-14 14:46:06, 2022-04-14 17:11:22, 2022-04-14 19:39:30, 2022-04-14 13:00:18, 2022-04-14 15:22:08, 2022-04-14 15:25:38, 2022-04-14 18:09:31, 2022-04-14 16:56:41, 2022-04-14 14:26:55, 2022-04-14 18:11:18, 2022-04-14 14:43:02, 2022-04-14 12:25:17, 2022-04-14 15:36:55, 2022-04-14 20:00:13, 2022-04-14 18:33:57"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0F4F0E56-6892-9B7F-E103-E9589FFABD5D}"/>
              </a:ext>
            </a:extLst>
          </p:cNvPr>
          <p:cNvSpPr/>
          <p:nvPr/>
        </p:nvSpPr>
        <p:spPr>
          <a:xfrm>
            <a:off x="965200" y="3429000"/>
            <a:ext cx="9669092" cy="126153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6866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16710286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8A6188D8-F289-A37D-FE2E-4BCA24019CBE}"/>
              </a:ext>
            </a:extLst>
          </p:cNvPr>
          <p:cNvSpPr/>
          <p:nvPr/>
        </p:nvSpPr>
        <p:spPr>
          <a:xfrm>
            <a:off x="572263" y="1617461"/>
            <a:ext cx="11013264" cy="2554545"/>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checkins_list</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split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explode</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checkins_list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trim</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checkin_df</a:t>
            </a:r>
            <a:endParaRPr lang="en-US" sz="1600" dirty="0">
              <a:latin typeface="DM Mono" panose="020B0509040201040103" pitchFamily="49" charset="77"/>
            </a:endParaRPr>
          </a:p>
        </p:txBody>
      </p:sp>
    </p:spTree>
    <p:extLst>
      <p:ext uri="{BB962C8B-B14F-4D97-AF65-F5344CB8AC3E}">
        <p14:creationId xmlns:p14="http://schemas.microsoft.com/office/powerpoint/2010/main" val="138923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FB40AB1E-3281-39C4-348C-9CEE50FEB1CD}"/>
              </a:ext>
            </a:extLst>
          </p:cNvPr>
          <p:cNvSpPr/>
          <p:nvPr/>
        </p:nvSpPr>
        <p:spPr>
          <a:xfrm>
            <a:off x="6003427" y="1030284"/>
            <a:ext cx="6092825" cy="307777"/>
          </a:xfrm>
          <a:prstGeom prst="rect">
            <a:avLst/>
          </a:prstGeom>
        </p:spPr>
        <p:txBody>
          <a:bodyPr>
            <a:spAutoFit/>
          </a:bodyPr>
          <a:lstStyle/>
          <a:p>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B645EA0E-1AA4-A52C-A965-DE6CF5231EEF}"/>
              </a:ext>
            </a:extLst>
          </p:cNvPr>
          <p:cNvSpPr/>
          <p:nvPr/>
        </p:nvSpPr>
        <p:spPr>
          <a:xfrm>
            <a:off x="6003427" y="1039788"/>
            <a:ext cx="5403051"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0542157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4" name="TextBox 3">
            <a:extLst>
              <a:ext uri="{FF2B5EF4-FFF2-40B4-BE49-F238E27FC236}">
                <a16:creationId xmlns:a16="http://schemas.microsoft.com/office/drawing/2014/main" id="{10277BAD-C80B-8628-AB6E-CCE7315D15F8}"/>
              </a:ext>
            </a:extLst>
          </p:cNvPr>
          <p:cNvSpPr txBox="1"/>
          <p:nvPr/>
        </p:nvSpPr>
        <p:spPr>
          <a:xfrm>
            <a:off x="772191" y="-8292691"/>
            <a:ext cx="9319515"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2"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277934"/>
            <a:ext cx="782341" cy="5671972"/>
          </a:xfrm>
          <a:prstGeom prst="rect">
            <a:avLst/>
          </a:prstGeom>
        </p:spPr>
      </p:pic>
      <p:sp>
        <p:nvSpPr>
          <p:cNvPr id="13" name="Rectangle 12">
            <a:extLst>
              <a:ext uri="{FF2B5EF4-FFF2-40B4-BE49-F238E27FC236}">
                <a16:creationId xmlns:a16="http://schemas.microsoft.com/office/drawing/2014/main" id="{37141953-9A9F-0E78-AA9E-B663BB882065}"/>
              </a:ext>
            </a:extLst>
          </p:cNvPr>
          <p:cNvSpPr/>
          <p:nvPr/>
        </p:nvSpPr>
        <p:spPr>
          <a:xfrm>
            <a:off x="6003427" y="1030284"/>
            <a:ext cx="6092825" cy="307777"/>
          </a:xfrm>
          <a:prstGeom prst="rect">
            <a:avLst/>
          </a:prstGeom>
        </p:spPr>
        <p:txBody>
          <a:bodyPr>
            <a:spAutoFit/>
          </a:bodyPr>
          <a:lstStyle/>
          <a:p>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7A5AD47E-C071-1F76-D10E-5636C86192E4}"/>
              </a:ext>
            </a:extLst>
          </p:cNvPr>
          <p:cNvSpPr/>
          <p:nvPr/>
        </p:nvSpPr>
        <p:spPr>
          <a:xfrm>
            <a:off x="6003427" y="1039788"/>
            <a:ext cx="5403051"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390288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4" name="TextBox 3">
            <a:extLst>
              <a:ext uri="{FF2B5EF4-FFF2-40B4-BE49-F238E27FC236}">
                <a16:creationId xmlns:a16="http://schemas.microsoft.com/office/drawing/2014/main" id="{10277BAD-C80B-8628-AB6E-CCE7315D15F8}"/>
              </a:ext>
            </a:extLst>
          </p:cNvPr>
          <p:cNvSpPr txBox="1"/>
          <p:nvPr/>
        </p:nvSpPr>
        <p:spPr>
          <a:xfrm>
            <a:off x="772191" y="-8292691"/>
            <a:ext cx="9319515"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2"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277934"/>
            <a:ext cx="782341" cy="5671972"/>
          </a:xfrm>
          <a:prstGeom prst="rect">
            <a:avLst/>
          </a:prstGeom>
        </p:spPr>
      </p:pic>
      <p:sp>
        <p:nvSpPr>
          <p:cNvPr id="15" name="Rectangle 14">
            <a:extLst>
              <a:ext uri="{FF2B5EF4-FFF2-40B4-BE49-F238E27FC236}">
                <a16:creationId xmlns:a16="http://schemas.microsoft.com/office/drawing/2014/main" id="{426326C7-B3B6-0F40-4B6F-CB583CF93335}"/>
              </a:ext>
            </a:extLst>
          </p:cNvPr>
          <p:cNvSpPr/>
          <p:nvPr/>
        </p:nvSpPr>
        <p:spPr>
          <a:xfrm>
            <a:off x="1295961" y="1954188"/>
            <a:ext cx="6092825"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0D585384-8D94-BF52-1407-98F7B52DBC3E}"/>
              </a:ext>
            </a:extLst>
          </p:cNvPr>
          <p:cNvSpPr/>
          <p:nvPr/>
        </p:nvSpPr>
        <p:spPr>
          <a:xfrm>
            <a:off x="1267947" y="3199835"/>
            <a:ext cx="6120839"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AEA061F-20C6-0A53-914A-A05C9CC4C5AC}"/>
              </a:ext>
            </a:extLst>
          </p:cNvPr>
          <p:cNvSpPr/>
          <p:nvPr/>
        </p:nvSpPr>
        <p:spPr>
          <a:xfrm>
            <a:off x="1295961" y="4386402"/>
            <a:ext cx="6120839" cy="317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079711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42769549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p>
          <a:p>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58477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"fixtures/</a:t>
            </a:r>
            <a:r>
              <a:rPr lang="en-CA" sz="1600" dirty="0" err="1">
                <a:solidFill>
                  <a:srgbClr val="183691"/>
                </a:solidFill>
                <a:highlight>
                  <a:srgbClr val="FFFF00"/>
                </a:highlight>
                <a:latin typeface="DM Mono" panose="020B0509040201040103" pitchFamily="49" charset="77"/>
              </a:rPr>
              <a:t>checkin_exploded.json</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7506956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80021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p>
          <a:p>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sz="1600" dirty="0">
              <a:latin typeface="DM Mono" panose="020B0509040201040103" pitchFamily="49" charset="77"/>
            </a:endParaRPr>
          </a:p>
        </p:txBody>
      </p:sp>
    </p:spTree>
    <p:extLst>
      <p:ext uri="{BB962C8B-B14F-4D97-AF65-F5344CB8AC3E}">
        <p14:creationId xmlns:p14="http://schemas.microsoft.com/office/powerpoint/2010/main" val="33716122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9747740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339950" y="1813799"/>
            <a:ext cx="6476486"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38" name="Google Shape;538;p65"/>
          <p:cNvSpPr/>
          <p:nvPr/>
        </p:nvSpPr>
        <p:spPr>
          <a:xfrm>
            <a:off x="8000111" y="1813800"/>
            <a:ext cx="3919539"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073559"/>
            <a:ext cx="10167826" cy="58477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9" name="!!act">
            <a:extLst>
              <a:ext uri="{FF2B5EF4-FFF2-40B4-BE49-F238E27FC236}">
                <a16:creationId xmlns:a16="http://schemas.microsoft.com/office/drawing/2014/main" id="{0BC58A90-35C6-8FE7-9486-9FE116A136D6}"/>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2CB98BA3-3DDE-63EE-1935-86BB1B6C0A68}"/>
              </a:ext>
            </a:extLst>
          </p:cNvPr>
          <p:cNvSpPr/>
          <p:nvPr/>
        </p:nvSpPr>
        <p:spPr>
          <a:xfrm>
            <a:off x="929843" y="404924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90415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887193" y="4003994"/>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56324187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40590212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4278094"/>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33008711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38554"/>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26679391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81588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8844100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7" y="3729414"/>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6815388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206210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checkin_exploded.json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970102" y="4370675"/>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96745" y="2575252"/>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80401861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329320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8" y="5343387"/>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84870" y="4003976"/>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27214835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209</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969496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"XQfwVwDr-v0ZS3_CbbE5Xw"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"CF33F8-E6oudUQ46HnavjQ"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600" dirty="0" err="1">
                <a:solidFill>
                  <a:srgbClr val="183691"/>
                </a:solidFill>
                <a:latin typeface="DM Mono" panose="020B0509040201040103" pitchFamily="49" charset="77"/>
              </a:rPr>
              <a:t>nThe</a:t>
            </a:r>
            <a:r>
              <a:rPr lang="en-CA" sz="160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22:09:11"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"7ATYjTIgM3jUlt4UM3IypQ"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Ive</a:t>
            </a:r>
            <a:r>
              <a:rPr lang="en-CA" sz="160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600" dirty="0" err="1">
                <a:solidFill>
                  <a:srgbClr val="183691"/>
                </a:solidFill>
                <a:latin typeface="DM Mono" panose="020B0509040201040103" pitchFamily="49" charset="77"/>
              </a:rPr>
              <a:t>nFor</a:t>
            </a:r>
            <a:r>
              <a:rPr lang="en-CA" sz="1600" dirty="0">
                <a:solidFill>
                  <a:srgbClr val="183691"/>
                </a:solidFill>
                <a:latin typeface="DM Mono" panose="020B0509040201040103" pitchFamily="49" charset="77"/>
              </a:rPr>
              <a:t> anyone who struggles to fit workouts in, the online scheduling system makes it easy to plan ahead (and </a:t>
            </a:r>
            <a:r>
              <a:rPr lang="en-CA" sz="1600" dirty="0" err="1">
                <a:solidFill>
                  <a:srgbClr val="183691"/>
                </a:solidFill>
                <a:latin typeface="DM Mono" panose="020B0509040201040103" pitchFamily="49" charset="77"/>
              </a:rPr>
              <a:t>theres</a:t>
            </a:r>
            <a:r>
              <a:rPr lang="en-CA" sz="1600" dirty="0">
                <a:solidFill>
                  <a:srgbClr val="183691"/>
                </a:solidFill>
                <a:latin typeface="DM Mono" panose="020B0509040201040103" pitchFamily="49" charset="77"/>
              </a:rPr>
              <a:t> no need to line up way in advanced like many gyms make you do).\n\</a:t>
            </a:r>
            <a:r>
              <a:rPr lang="en-CA" sz="1600" dirty="0" err="1">
                <a:solidFill>
                  <a:srgbClr val="183691"/>
                </a:solidFill>
                <a:latin typeface="DM Mono" panose="020B0509040201040103" pitchFamily="49" charset="77"/>
              </a:rPr>
              <a:t>nThere</a:t>
            </a:r>
            <a:r>
              <a:rPr lang="en-CA" sz="1600" dirty="0">
                <a:solidFill>
                  <a:srgbClr val="183691"/>
                </a:solidFill>
                <a:latin typeface="DM Mono" panose="020B0509040201040103" pitchFamily="49" charset="77"/>
              </a:rPr>
              <a:t> is no way I can write this review without giving Russell, the owner of Body Cycle, a shout out. </a:t>
            </a:r>
            <a:r>
              <a:rPr lang="en-CA" sz="1600" dirty="0" err="1">
                <a:solidFill>
                  <a:srgbClr val="183691"/>
                </a:solidFill>
                <a:latin typeface="DM Mono" panose="020B0509040201040103" pitchFamily="49" charset="77"/>
              </a:rPr>
              <a:t>Russells</a:t>
            </a:r>
            <a:r>
              <a:rPr lang="en-CA" sz="160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600" dirty="0" err="1">
                <a:solidFill>
                  <a:srgbClr val="183691"/>
                </a:solidFill>
                <a:latin typeface="DM Mono" panose="020B0509040201040103" pitchFamily="49" charset="77"/>
              </a:rPr>
              <a:t>hes</a:t>
            </a:r>
            <a:r>
              <a:rPr lang="en-CA" sz="1600" dirty="0">
                <a:solidFill>
                  <a:srgbClr val="183691"/>
                </a:solidFill>
                <a:latin typeface="DM Mono" panose="020B0509040201040103" pitchFamily="49" charset="77"/>
              </a:rPr>
              <a:t> kicking your butt in class!"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"2012-01-03 15:28:18"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38594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1351706455"/>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38080" y="1813800"/>
            <a:ext cx="188172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293209"/>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23483153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838580" y="726870"/>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3293209"/>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93EC9EC2-9C3E-4484-5ED4-E6B56F6F9B3B}"/>
              </a:ext>
            </a:extLst>
          </p:cNvPr>
          <p:cNvSpPr/>
          <p:nvPr/>
        </p:nvSpPr>
        <p:spPr>
          <a:xfrm>
            <a:off x="6335014" y="1260071"/>
            <a:ext cx="6666016" cy="2031325"/>
          </a:xfrm>
          <a:prstGeom prst="rect">
            <a:avLst/>
          </a:prstGeom>
        </p:spPr>
        <p:txBody>
          <a:bodyPr wrap="square">
            <a:spAutoFit/>
          </a:bodyPr>
          <a:lstStyle/>
          <a:p>
            <a:r>
              <a:rPr lang="en-CA" dirty="0">
                <a:solidFill>
                  <a:srgbClr val="A71D5D"/>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r>
              <a:rPr lang="en-CA" dirty="0">
                <a:solidFill>
                  <a:schemeClr val="bg1">
                    <a:lumMod val="75000"/>
                  </a:schemeClr>
                </a:solidFill>
                <a:latin typeface="DM Mono" panose="020B0509040201040103" pitchFamily="49" charset="77"/>
              </a:rPr>
              <a:t> = (</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endParaRPr lang="en-CA" dirty="0">
              <a:solidFill>
                <a:schemeClr val="bg1">
                  <a:lumMod val="75000"/>
                </a:schemeClr>
              </a:solidFill>
              <a:latin typeface="DM Mono" panose="020B0509040201040103" pitchFamily="49" charset="77"/>
            </a:endParaRPr>
          </a:p>
          <a:p>
            <a:r>
              <a:rPr lang="en-CA" dirty="0">
                <a:solidFill>
                  <a:schemeClr val="bg1">
                    <a:lumMod val="75000"/>
                  </a:schemeClr>
                </a:solidFill>
                <a:latin typeface="DM Mono" panose="020B0509040201040103" pitchFamily="49" charset="77"/>
              </a:rPr>
              <a:t>      .join(</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checkin_df</a:t>
            </a:r>
            <a:r>
              <a:rPr lang="en-CA" dirty="0">
                <a:solidFill>
                  <a:schemeClr val="bg1">
                    <a:lumMod val="75000"/>
                  </a:schemeClr>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chemeClr val="bg1">
                    <a:lumMod val="75000"/>
                  </a:schemeClr>
                </a:solidFill>
                <a:latin typeface="DM Mono" panose="020B0509040201040103" pitchFamily="49" charset="77"/>
              </a:rPr>
              <a:t>        how="</a:t>
            </a:r>
            <a:r>
              <a:rPr lang="en-CA" dirty="0" err="1">
                <a:solidFill>
                  <a:schemeClr val="bg1">
                    <a:lumMod val="75000"/>
                  </a:schemeClr>
                </a:solidFill>
                <a:latin typeface="DM Mono" panose="020B0509040201040103" pitchFamily="49" charset="77"/>
              </a:rPr>
              <a:t>left_anti</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.select(</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mobile_reviews_df.columns</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a:t>
            </a:r>
            <a:endParaRPr lang="en-US"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40500082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browser_reviews.json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838580" y="726870"/>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815882"/>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
        <p:nvSpPr>
          <p:cNvPr id="3" name="Rectangle 2">
            <a:extLst>
              <a:ext uri="{FF2B5EF4-FFF2-40B4-BE49-F238E27FC236}">
                <a16:creationId xmlns:a16="http://schemas.microsoft.com/office/drawing/2014/main" id="{93EC9EC2-9C3E-4484-5ED4-E6B56F6F9B3B}"/>
              </a:ext>
            </a:extLst>
          </p:cNvPr>
          <p:cNvSpPr/>
          <p:nvPr/>
        </p:nvSpPr>
        <p:spPr>
          <a:xfrm>
            <a:off x="6335014" y="1260071"/>
            <a:ext cx="6666016" cy="2031325"/>
          </a:xfrm>
          <a:prstGeom prst="rect">
            <a:avLst/>
          </a:prstGeom>
        </p:spPr>
        <p:txBody>
          <a:bodyPr wrap="square">
            <a:spAutoFit/>
          </a:bodyPr>
          <a:lstStyle/>
          <a:p>
            <a:r>
              <a:rPr lang="en-CA" dirty="0">
                <a:solidFill>
                  <a:srgbClr val="A71D5D"/>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r>
              <a:rPr lang="en-CA" dirty="0">
                <a:solidFill>
                  <a:schemeClr val="bg1">
                    <a:lumMod val="75000"/>
                  </a:schemeClr>
                </a:solidFill>
                <a:latin typeface="DM Mono" panose="020B0509040201040103" pitchFamily="49" charset="77"/>
              </a:rPr>
              <a:t> = (</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a:t>
            </a:r>
            <a:endParaRPr lang="en-CA" dirty="0">
              <a:solidFill>
                <a:schemeClr val="bg1">
                  <a:lumMod val="75000"/>
                </a:schemeClr>
              </a:solidFill>
              <a:latin typeface="DM Mono" panose="020B0509040201040103" pitchFamily="49" charset="77"/>
            </a:endParaRPr>
          </a:p>
          <a:p>
            <a:r>
              <a:rPr lang="en-CA" dirty="0">
                <a:solidFill>
                  <a:schemeClr val="bg1">
                    <a:lumMod val="75000"/>
                  </a:schemeClr>
                </a:solidFill>
                <a:latin typeface="DM Mono" panose="020B0509040201040103" pitchFamily="49" charset="77"/>
              </a:rPr>
              <a:t>      .join(</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checkin_df</a:t>
            </a:r>
            <a:r>
              <a:rPr lang="en-CA" dirty="0">
                <a:solidFill>
                  <a:schemeClr val="bg1">
                    <a:lumMod val="75000"/>
                  </a:schemeClr>
                </a:solidFill>
                <a:latin typeface="DM Mono" panose="020B0509040201040103" pitchFamily="49" charset="77"/>
              </a:rPr>
              <a:t>, </a:t>
            </a:r>
          </a:p>
          <a:p>
            <a:r>
              <a:rPr lang="en-CA" dirty="0">
                <a:solidFill>
                  <a:srgbClr val="63A35C"/>
                </a:solidFill>
                <a:latin typeface="DM Mono" panose="020B0509040201040103" pitchFamily="49" charset="77"/>
              </a:rPr>
              <a:t>        </a:t>
            </a:r>
            <a:r>
              <a:rPr lang="en-CA" dirty="0">
                <a:solidFill>
                  <a:srgbClr val="660099"/>
                </a:solidFill>
                <a:latin typeface="DM Mono" panose="020B0509040201040103" pitchFamily="49" charset="77"/>
              </a:rPr>
              <a:t>on</a:t>
            </a:r>
            <a:r>
              <a:rPr lang="en-CA" dirty="0">
                <a:solidFill>
                  <a:srgbClr val="A71D5D"/>
                </a:solidFill>
                <a:latin typeface="DM Mono" panose="020B0509040201040103" pitchFamily="49" charset="77"/>
              </a:rPr>
              <a:t>=</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business_id'</a:t>
            </a:r>
            <a:r>
              <a:rPr lang="en-CA" dirty="0" err="1">
                <a:solidFill>
                  <a:srgbClr val="63A35C"/>
                </a:solidFill>
                <a:latin typeface="DM Mono" panose="020B0509040201040103" pitchFamily="49" charset="77"/>
              </a:rPr>
              <a:t>,</a:t>
            </a:r>
            <a:r>
              <a:rPr lang="en-CA" dirty="0" err="1">
                <a:solidFill>
                  <a:srgbClr val="183691"/>
                </a:solidFill>
                <a:latin typeface="DM Mono" panose="020B0509040201040103" pitchFamily="49" charset="77"/>
              </a:rPr>
              <a:t>'date</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user_id</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p>
          <a:p>
            <a:r>
              <a:rPr lang="en-CA" dirty="0">
                <a:solidFill>
                  <a:schemeClr val="bg1">
                    <a:lumMod val="75000"/>
                  </a:schemeClr>
                </a:solidFill>
                <a:latin typeface="DM Mono" panose="020B0509040201040103" pitchFamily="49" charset="77"/>
              </a:rPr>
              <a:t>        how="</a:t>
            </a:r>
            <a:r>
              <a:rPr lang="en-CA" dirty="0" err="1">
                <a:solidFill>
                  <a:schemeClr val="bg1">
                    <a:lumMod val="75000"/>
                  </a:schemeClr>
                </a:solidFill>
                <a:latin typeface="DM Mono" panose="020B0509040201040103" pitchFamily="49" charset="77"/>
              </a:rPr>
              <a:t>left_anti</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.select(</a:t>
            </a:r>
          </a:p>
          <a:p>
            <a:r>
              <a:rPr lang="en-CA" dirty="0">
                <a:solidFill>
                  <a:schemeClr val="bg1">
                    <a:lumMod val="75000"/>
                  </a:schemeClr>
                </a:solidFill>
                <a:latin typeface="DM Mono" panose="020B0509040201040103" pitchFamily="49" charset="77"/>
              </a:rPr>
              <a:t>         *</a:t>
            </a:r>
            <a:r>
              <a:rPr lang="en-CA" dirty="0" err="1">
                <a:solidFill>
                  <a:schemeClr val="bg1">
                    <a:lumMod val="75000"/>
                  </a:schemeClr>
                </a:solidFill>
                <a:latin typeface="DM Mono" panose="020B0509040201040103" pitchFamily="49" charset="77"/>
              </a:rPr>
              <a:t>mobile_reviews_df.columns</a:t>
            </a:r>
            <a:r>
              <a:rPr lang="en-CA" dirty="0">
                <a:solidFill>
                  <a:schemeClr val="bg1">
                    <a:lumMod val="75000"/>
                  </a:schemeClr>
                </a:solidFill>
                <a:latin typeface="DM Mono" panose="020B0509040201040103" pitchFamily="49" charset="77"/>
              </a:rPr>
              <a:t>)</a:t>
            </a:r>
          </a:p>
          <a:p>
            <a:r>
              <a:rPr lang="en-CA" dirty="0">
                <a:solidFill>
                  <a:schemeClr val="bg1">
                    <a:lumMod val="75000"/>
                  </a:schemeClr>
                </a:solidFill>
                <a:latin typeface="DM Mono" panose="020B0509040201040103" pitchFamily="49" charset="77"/>
              </a:rPr>
              <a:t>    )</a:t>
            </a:r>
            <a:endParaRPr lang="en-US"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14324057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329320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endParaRPr lang="en-US" sz="2000"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8" y="5343387"/>
            <a:ext cx="8111852"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84870" y="4003976"/>
            <a:ext cx="10876698" cy="1323439"/>
          </a:xfrm>
          <a:prstGeom prst="rect">
            <a:avLst/>
          </a:prstGeom>
          <a:noFill/>
          <a:ln w="38100">
            <a:noFill/>
          </a:ln>
        </p:spPr>
        <p:txBody>
          <a:bodyPr wrap="square" rtlCol="0">
            <a:spAutoFit/>
          </a:bodyPr>
          <a:lstStyle/>
          <a:p>
            <a:r>
              <a:rPr lang="en-CA" sz="1600" dirty="0">
                <a:latin typeface="DM Mono" panose="020B0509040201040103" pitchFamily="49" charset="77"/>
              </a:rPr>
              <a:t>    </a:t>
            </a:r>
          </a:p>
          <a:p>
            <a:r>
              <a:rPr lang="en-CA" sz="1600" dirty="0">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mobile_reviews_df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browser_reviews_df</a:t>
            </a:r>
            <a:r>
              <a:rPr lang="en-CA" sz="1600" dirty="0">
                <a:solidFill>
                  <a:schemeClr val="tx1"/>
                </a:solidFill>
                <a:latin typeface="DM Mono" panose="020B0509040201040103" pitchFamily="49" charset="77"/>
              </a:rPr>
              <a:t>, </a:t>
            </a:r>
            <a:r>
              <a:rPr lang="en-CA" sz="1600" dirty="0" err="1">
                <a:solidFill>
                  <a:schemeClr val="tx1"/>
                </a:solidFill>
                <a:latin typeface="DM Mono" panose="020B0509040201040103" pitchFamily="49" charset="77"/>
              </a:rPr>
              <a:t>run_date</a:t>
            </a:r>
            <a:endParaRPr lang="en-CA" sz="1600" dirty="0">
              <a:solidFill>
                <a:schemeClr val="tx1"/>
              </a:solidFill>
              <a:latin typeface="DM Mono" panose="020B0509040201040103" pitchFamily="49" charset="77"/>
            </a:endParaRPr>
          </a:p>
          <a:p>
            <a:r>
              <a:rPr lang="en-CA" sz="1600" dirty="0">
                <a:solidFill>
                  <a:schemeClr val="tx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32674482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9796050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5291121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53095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44904600"/>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"XQfwVwDr-v0ZS3_CbbE5Xw"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600" dirty="0" err="1">
                <a:solidFill>
                  <a:srgbClr val="183691"/>
                </a:solidFill>
                <a:latin typeface="DM Mono" panose="020B0509040201040103" pitchFamily="49" charset="77"/>
              </a:rPr>
              <a:t>nThe</a:t>
            </a:r>
            <a:r>
              <a:rPr lang="en-CA" sz="160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"2018-07-07 22:09:11"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"7ATYjTIgM3jUlt4UM3IypQ"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Ive</a:t>
            </a:r>
            <a:r>
              <a:rPr lang="en-CA" sz="160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600" dirty="0" err="1">
                <a:solidFill>
                  <a:srgbClr val="183691"/>
                </a:solidFill>
                <a:latin typeface="DM Mono" panose="020B0509040201040103" pitchFamily="49" charset="77"/>
              </a:rPr>
              <a:t>nFor</a:t>
            </a:r>
            <a:r>
              <a:rPr lang="en-CA" sz="1600" dirty="0">
                <a:solidFill>
                  <a:srgbClr val="183691"/>
                </a:solidFill>
                <a:latin typeface="DM Mono" panose="020B0509040201040103" pitchFamily="49" charset="77"/>
              </a:rPr>
              <a:t> anyone who struggles to fit workouts in, the online scheduling system makes it easy to plan ahead (and </a:t>
            </a:r>
            <a:r>
              <a:rPr lang="en-CA" sz="1600" dirty="0" err="1">
                <a:solidFill>
                  <a:srgbClr val="183691"/>
                </a:solidFill>
                <a:latin typeface="DM Mono" panose="020B0509040201040103" pitchFamily="49" charset="77"/>
              </a:rPr>
              <a:t>theres</a:t>
            </a:r>
            <a:r>
              <a:rPr lang="en-CA" sz="1600" dirty="0">
                <a:solidFill>
                  <a:srgbClr val="183691"/>
                </a:solidFill>
                <a:latin typeface="DM Mono" panose="020B0509040201040103" pitchFamily="49" charset="77"/>
              </a:rPr>
              <a:t> no need to line up way in advanced like many gyms make you do).\n\</a:t>
            </a:r>
            <a:r>
              <a:rPr lang="en-CA" sz="1600" dirty="0" err="1">
                <a:solidFill>
                  <a:srgbClr val="183691"/>
                </a:solidFill>
                <a:latin typeface="DM Mono" panose="020B0509040201040103" pitchFamily="49" charset="77"/>
              </a:rPr>
              <a:t>nThere</a:t>
            </a:r>
            <a:r>
              <a:rPr lang="en-CA" sz="1600" dirty="0">
                <a:solidFill>
                  <a:srgbClr val="183691"/>
                </a:solidFill>
                <a:latin typeface="DM Mono" panose="020B0509040201040103" pitchFamily="49" charset="77"/>
              </a:rPr>
              <a:t> is no way I can write this review without giving Russell, the owner of Body Cycle, a shout out. </a:t>
            </a:r>
            <a:r>
              <a:rPr lang="en-CA" sz="1600" dirty="0" err="1">
                <a:solidFill>
                  <a:srgbClr val="183691"/>
                </a:solidFill>
                <a:latin typeface="DM Mono" panose="020B0509040201040103" pitchFamily="49" charset="77"/>
              </a:rPr>
              <a:t>Russells</a:t>
            </a:r>
            <a:r>
              <a:rPr lang="en-CA" sz="160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600" dirty="0" err="1">
                <a:solidFill>
                  <a:srgbClr val="183691"/>
                </a:solidFill>
                <a:latin typeface="DM Mono" panose="020B0509040201040103" pitchFamily="49" charset="77"/>
              </a:rPr>
              <a:t>hes</a:t>
            </a:r>
            <a:r>
              <a:rPr lang="en-CA" sz="1600" dirty="0">
                <a:solidFill>
                  <a:srgbClr val="183691"/>
                </a:solidFill>
                <a:latin typeface="DM Mono" panose="020B0509040201040103" pitchFamily="49" charset="77"/>
              </a:rPr>
              <a:t> kicking your butt in class!"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13:18:32"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"YjUWPpI6HXG530lwP-fb2A"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16:23:50"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"kxX2SOes4o-D3ZQBkiMRfA"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"Wow!  Yummy, different,  delicious.   Our favorite is the lamb curry and korma.  With 10 different kinds of naan!!!  </a:t>
            </a:r>
            <a:r>
              <a:rPr lang="en-CA" sz="1600" dirty="0" err="1">
                <a:solidFill>
                  <a:srgbClr val="183691"/>
                </a:solidFill>
                <a:latin typeface="DM Mono" panose="020B0509040201040103" pitchFamily="49" charset="77"/>
              </a:rPr>
              <a:t>Dont</a:t>
            </a:r>
            <a:r>
              <a:rPr lang="en-CA" sz="1600" dirty="0">
                <a:solidFill>
                  <a:srgbClr val="183691"/>
                </a:solidFill>
                <a:latin typeface="DM Mono" panose="020B0509040201040103" pitchFamily="49" charset="77"/>
              </a:rPr>
              <a:t> let the outside deter you (because we almost changed our minds)...go in and try something new!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be glad you did!"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"2021-01-04 00:01:03"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"e4Vwtrqf-wpJfwesgvdgxQ"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"bcjbaE6dDog4jkNY91ncLQ"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600" dirty="0" err="1">
                <a:solidFill>
                  <a:srgbClr val="183691"/>
                </a:solidFill>
                <a:latin typeface="DM Mono" panose="020B0509040201040103" pitchFamily="49" charset="77"/>
              </a:rPr>
              <a:t>esp</a:t>
            </a:r>
            <a:r>
              <a:rPr lang="en-CA" sz="1600" dirty="0">
                <a:solidFill>
                  <a:srgbClr val="183691"/>
                </a:solidFill>
                <a:latin typeface="DM Mono" panose="020B0509040201040103" pitchFamily="49" charset="77"/>
              </a:rPr>
              <a:t> after eating too many curds! Had the onion, gruyere, tomato sandwich. </a:t>
            </a:r>
            <a:r>
              <a:rPr lang="en-CA" sz="1600" dirty="0" err="1">
                <a:solidFill>
                  <a:srgbClr val="183691"/>
                </a:solidFill>
                <a:latin typeface="DM Mono" panose="020B0509040201040103" pitchFamily="49" charset="77"/>
              </a:rPr>
              <a:t>Wasnt</a:t>
            </a:r>
            <a:r>
              <a:rPr lang="en-CA" sz="160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"2017-01-14 20:54:15"</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"kxX2SOes4o-D3ZQBkiMRfA"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"Wow!  Yummy, different,  delicious.   Our favorite is the lamb curry and korma.  With 10 different kinds of naan!!!  </a:t>
            </a:r>
            <a:r>
              <a:rPr lang="en-CA" sz="1600" dirty="0" err="1">
                <a:solidFill>
                  <a:srgbClr val="183691"/>
                </a:solidFill>
                <a:latin typeface="DM Mono" panose="020B0509040201040103" pitchFamily="49" charset="77"/>
              </a:rPr>
              <a:t>Dont</a:t>
            </a:r>
            <a:r>
              <a:rPr lang="en-CA" sz="1600" dirty="0">
                <a:solidFill>
                  <a:srgbClr val="183691"/>
                </a:solidFill>
                <a:latin typeface="DM Mono" panose="020B0509040201040103" pitchFamily="49" charset="77"/>
              </a:rPr>
              <a:t> let the outside deter you (because we almost changed our minds)...go in and try something new!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be glad you did!"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00:01:03"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"r3zeYsv1XFBRA4dJpL78cw"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"Loved this tour! I grabbed a </a:t>
            </a:r>
            <a:r>
              <a:rPr lang="en-CA" sz="1600" dirty="0" err="1">
                <a:solidFill>
                  <a:srgbClr val="183691"/>
                </a:solidFill>
                <a:latin typeface="DM Mono" panose="020B0509040201040103" pitchFamily="49" charset="77"/>
              </a:rPr>
              <a:t>groupon</a:t>
            </a:r>
            <a:r>
              <a:rPr lang="en-CA" sz="1600" dirty="0">
                <a:solidFill>
                  <a:srgbClr val="183691"/>
                </a:solidFill>
                <a:latin typeface="DM Mono" panose="020B0509040201040103" pitchFamily="49" charset="77"/>
              </a:rPr>
              <a:t> and the price was great. It was the perfect way to explore New Orleans for someone </a:t>
            </a:r>
            <a:r>
              <a:rPr lang="en-CA" sz="1600" dirty="0" err="1">
                <a:solidFill>
                  <a:srgbClr val="183691"/>
                </a:solidFill>
                <a:latin typeface="DM Mono" panose="020B0509040201040103" pitchFamily="49" charset="77"/>
              </a:rPr>
              <a:t>whod</a:t>
            </a:r>
            <a:r>
              <a:rPr lang="en-CA" sz="1600" dirty="0">
                <a:solidFill>
                  <a:srgbClr val="183691"/>
                </a:solidFill>
                <a:latin typeface="DM Mono" panose="020B0509040201040103" pitchFamily="49" charset="77"/>
              </a:rPr>
              <a:t> never been there before and </a:t>
            </a:r>
            <a:r>
              <a:rPr lang="en-CA" sz="1600" dirty="0" err="1">
                <a:solidFill>
                  <a:srgbClr val="183691"/>
                </a:solidFill>
                <a:latin typeface="DM Mono" panose="020B0509040201040103" pitchFamily="49" charset="77"/>
              </a:rPr>
              <a:t>didnt</a:t>
            </a:r>
            <a:r>
              <a:rPr lang="en-CA" sz="160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meet up in front of a grocery store (seems strange at first, but its not terribly hard to find, and </a:t>
            </a:r>
            <a:r>
              <a:rPr lang="en-CA" sz="1600" dirty="0" err="1">
                <a:solidFill>
                  <a:srgbClr val="183691"/>
                </a:solidFill>
                <a:latin typeface="DM Mono" panose="020B0509040201040103" pitchFamily="49" charset="77"/>
              </a:rPr>
              <a:t>itll</a:t>
            </a:r>
            <a:r>
              <a:rPr lang="en-CA" sz="1600" dirty="0">
                <a:solidFill>
                  <a:srgbClr val="183691"/>
                </a:solidFill>
                <a:latin typeface="DM Mono" panose="020B0509040201040103" pitchFamily="49" charset="77"/>
              </a:rPr>
              <a:t> give you a chance to get some water), and </a:t>
            </a:r>
            <a:r>
              <a:rPr lang="en-CA" sz="1600" dirty="0" err="1">
                <a:solidFill>
                  <a:srgbClr val="183691"/>
                </a:solidFill>
                <a:latin typeface="DM Mono" panose="020B0509040201040103" pitchFamily="49" charset="77"/>
              </a:rPr>
              <a:t>youll</a:t>
            </a:r>
            <a:r>
              <a:rPr lang="en-CA" sz="160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"2021-01-03 23:21:18"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"LHSTtnW3YHCeUkRDGyJOyw"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"yfFzsLmaWF2d4Sr0UNbBgg"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"_ZeMknuYdlQcUqng_Im3yg"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"2021-08-07 02:29:16"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"B5XSoSG3SfvQGtKEGQ1tSQ"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wSTuiTk-sKNdcFyprzZAjg</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600" dirty="0" err="1">
                <a:solidFill>
                  <a:srgbClr val="183691"/>
                </a:solidFill>
                <a:latin typeface="DM Mono" panose="020B0509040201040103" pitchFamily="49" charset="77"/>
              </a:rPr>
              <a:t>thats</a:t>
            </a:r>
            <a:r>
              <a:rPr lang="en-CA" sz="160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"gebiRewfieSdtt17PTW6Zg"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"59MxRhNVhU9MYndMkz0wtw"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"pUycOfUwM8vqX7KjRRhUEA"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"Had a party of 6 here for hibachi. Our waitress brought our separate sushi orders on one plate so we </a:t>
            </a:r>
            <a:r>
              <a:rPr lang="en-CA" sz="1600" dirty="0" err="1">
                <a:solidFill>
                  <a:srgbClr val="183691"/>
                </a:solidFill>
                <a:latin typeface="DM Mono" panose="020B0509040201040103" pitchFamily="49" charset="77"/>
              </a:rPr>
              <a:t>couldnt</a:t>
            </a:r>
            <a:r>
              <a:rPr lang="en-CA" sz="1600" dirty="0">
                <a:solidFill>
                  <a:srgbClr val="183691"/>
                </a:solidFill>
                <a:latin typeface="DM Mono" panose="020B0509040201040103" pitchFamily="49" charset="77"/>
              </a:rPr>
              <a:t> really tell </a:t>
            </a:r>
            <a:r>
              <a:rPr lang="en-CA" sz="1600" dirty="0" err="1">
                <a:solidFill>
                  <a:srgbClr val="183691"/>
                </a:solidFill>
                <a:latin typeface="DM Mono" panose="020B0509040201040103" pitchFamily="49" charset="77"/>
              </a:rPr>
              <a:t>whos</a:t>
            </a:r>
            <a:r>
              <a:rPr lang="en-CA" sz="1600" dirty="0">
                <a:solidFill>
                  <a:srgbClr val="183691"/>
                </a:solidFill>
                <a:latin typeface="DM Mono" panose="020B0509040201040103" pitchFamily="49" charset="77"/>
              </a:rPr>
              <a:t> was </a:t>
            </a:r>
            <a:r>
              <a:rPr lang="en-CA" sz="1600" dirty="0" err="1">
                <a:solidFill>
                  <a:srgbClr val="183691"/>
                </a:solidFill>
                <a:latin typeface="DM Mono" panose="020B0509040201040103" pitchFamily="49" charset="77"/>
              </a:rPr>
              <a:t>whos</a:t>
            </a:r>
            <a:r>
              <a:rPr lang="en-CA" sz="1600" dirty="0">
                <a:solidFill>
                  <a:srgbClr val="183691"/>
                </a:solidFill>
                <a:latin typeface="DM Mono" panose="020B0509040201040103" pitchFamily="49" charset="77"/>
              </a:rPr>
              <a:t> and forgot several items on an order. I understand making mistakes but the </a:t>
            </a:r>
            <a:r>
              <a:rPr lang="en-CA" sz="1600" dirty="0" err="1">
                <a:solidFill>
                  <a:srgbClr val="183691"/>
                </a:solidFill>
                <a:latin typeface="DM Mono" panose="020B0509040201040103" pitchFamily="49" charset="77"/>
              </a:rPr>
              <a:t>restaraunt</a:t>
            </a:r>
            <a:r>
              <a:rPr lang="en-CA" sz="160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600" dirty="0" err="1">
                <a:solidFill>
                  <a:srgbClr val="183691"/>
                </a:solidFill>
                <a:latin typeface="DM Mono" panose="020B0509040201040103" pitchFamily="49" charset="77"/>
              </a:rPr>
              <a:t>im</a:t>
            </a:r>
            <a:r>
              <a:rPr lang="en-CA" sz="1600" dirty="0">
                <a:solidFill>
                  <a:srgbClr val="183691"/>
                </a:solidFill>
                <a:latin typeface="DM Mono" panose="020B0509040201040103" pitchFamily="49" charset="77"/>
              </a:rPr>
              <a:t> hoping it was just an off night here. But for the money I </a:t>
            </a:r>
            <a:r>
              <a:rPr lang="en-CA" sz="1600" dirty="0" err="1">
                <a:solidFill>
                  <a:srgbClr val="183691"/>
                </a:solidFill>
                <a:latin typeface="DM Mono" panose="020B0509040201040103" pitchFamily="49" charset="77"/>
              </a:rPr>
              <a:t>wouldnt</a:t>
            </a:r>
            <a:r>
              <a:rPr lang="en-CA" sz="1600" dirty="0">
                <a:solidFill>
                  <a:srgbClr val="183691"/>
                </a:solidFill>
                <a:latin typeface="DM Mono" panose="020B0509040201040103" pitchFamily="49" charset="77"/>
              </a:rPr>
              <a:t> go back."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"2016-07-25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7818874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7232749"/>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22182584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7232749"/>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review_id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"be02921c1ccd4c5dabdc63bd29f3bd35"</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"stars"</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5.0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"useful"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"funny"</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"cool"</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"text"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
        <p:nvSpPr>
          <p:cNvPr id="6" name="Rectangle 5">
            <a:extLst>
              <a:ext uri="{FF2B5EF4-FFF2-40B4-BE49-F238E27FC236}">
                <a16:creationId xmlns:a16="http://schemas.microsoft.com/office/drawing/2014/main" id="{F2134DF0-7F2B-436F-CF83-9AB99CE12A94}"/>
              </a:ext>
            </a:extLst>
          </p:cNvPr>
          <p:cNvSpPr/>
          <p:nvPr/>
        </p:nvSpPr>
        <p:spPr>
          <a:xfrm>
            <a:off x="5776873" y="3964359"/>
            <a:ext cx="6666016" cy="2308324"/>
          </a:xfrm>
          <a:prstGeom prst="rect">
            <a:avLst/>
          </a:prstGeom>
        </p:spPr>
        <p:txBody>
          <a:bodyPr wrap="square">
            <a:spAutoFit/>
          </a:bodyPr>
          <a:lstStyle/>
          <a:p>
            <a:r>
              <a:rPr lang="en-CA" dirty="0">
                <a:solidFill>
                  <a:srgbClr val="A71D5D"/>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r>
              <a:rPr lang="en-CA" sz="1600" dirty="0">
                <a:solidFill>
                  <a:schemeClr val="bg1">
                    <a:lumMod val="75000"/>
                  </a:schemeClr>
                </a:solidFill>
                <a:latin typeface="DM Mono" panose="020B0509040201040103" pitchFamily="49" charset="77"/>
              </a:rPr>
              <a:t> = (</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endParaRPr lang="en-CA" sz="1600" dirty="0">
              <a:solidFill>
                <a:schemeClr val="bg1">
                  <a:lumMod val="75000"/>
                </a:schemeClr>
              </a:solidFill>
              <a:latin typeface="DM Mono" panose="020B0509040201040103" pitchFamily="49" charset="77"/>
            </a:endParaRPr>
          </a:p>
          <a:p>
            <a:r>
              <a:rPr lang="en-CA" sz="1600" dirty="0">
                <a:solidFill>
                  <a:schemeClr val="bg1">
                    <a:lumMod val="75000"/>
                  </a:schemeClr>
                </a:solidFill>
                <a:latin typeface="DM Mono" panose="020B0509040201040103" pitchFamily="49" charset="77"/>
              </a:rPr>
              <a:t>      .join(</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chemeClr val="bg1">
                    <a:lumMod val="75000"/>
                  </a:schemeClr>
                </a:solidFill>
                <a:latin typeface="DM Mono" panose="020B0509040201040103" pitchFamily="49" charset="77"/>
              </a:rPr>
              <a:t>        how="</a:t>
            </a:r>
            <a:r>
              <a:rPr lang="en-CA" sz="1600" dirty="0" err="1">
                <a:solidFill>
                  <a:schemeClr val="bg1">
                    <a:lumMod val="75000"/>
                  </a:schemeClr>
                </a:solidFill>
                <a:latin typeface="DM Mono" panose="020B0509040201040103" pitchFamily="49" charset="77"/>
              </a:rPr>
              <a:t>left_anti</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.select(</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mobile_reviews_df.columns</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a:t>
            </a:r>
            <a:endParaRPr lang="en-US" sz="1600"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3799321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129469805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6001643"/>
          </a:xfrm>
          <a:prstGeom prst="rect">
            <a:avLst/>
          </a:prstGeom>
          <a:solidFill>
            <a:schemeClr val="bg1"/>
          </a:solidFill>
        </p:spPr>
        <p:txBody>
          <a:bodyPr wrap="square">
            <a:spAutoFit/>
          </a:bodyPr>
          <a:lstStyle/>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CA" sz="1600" dirty="0">
              <a:solidFill>
                <a:srgbClr val="63A35C"/>
              </a:solidFill>
              <a:latin typeface="DM Mono" panose="020B0509040201040103" pitchFamily="49" charset="77"/>
            </a:endParaRPr>
          </a:p>
          <a:p>
            <a:endParaRPr lang="en-US" sz="160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
        <p:nvSpPr>
          <p:cNvPr id="6" name="Rectangle 5">
            <a:extLst>
              <a:ext uri="{FF2B5EF4-FFF2-40B4-BE49-F238E27FC236}">
                <a16:creationId xmlns:a16="http://schemas.microsoft.com/office/drawing/2014/main" id="{F2134DF0-7F2B-436F-CF83-9AB99CE12A94}"/>
              </a:ext>
            </a:extLst>
          </p:cNvPr>
          <p:cNvSpPr/>
          <p:nvPr/>
        </p:nvSpPr>
        <p:spPr>
          <a:xfrm>
            <a:off x="5776873" y="3964359"/>
            <a:ext cx="6666016" cy="2308324"/>
          </a:xfrm>
          <a:prstGeom prst="rect">
            <a:avLst/>
          </a:prstGeom>
        </p:spPr>
        <p:txBody>
          <a:bodyPr wrap="square">
            <a:spAutoFit/>
          </a:bodyPr>
          <a:lstStyle/>
          <a:p>
            <a:r>
              <a:rPr lang="en-CA" dirty="0">
                <a:solidFill>
                  <a:srgbClr val="A71D5D"/>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r>
              <a:rPr lang="en-CA" sz="1600" dirty="0">
                <a:solidFill>
                  <a:schemeClr val="bg1">
                    <a:lumMod val="75000"/>
                  </a:schemeClr>
                </a:solidFill>
                <a:latin typeface="DM Mono" panose="020B0509040201040103" pitchFamily="49" charset="77"/>
              </a:rPr>
              <a:t> = (</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a:t>
            </a:r>
            <a:endParaRPr lang="en-CA" sz="1600" dirty="0">
              <a:solidFill>
                <a:schemeClr val="bg1">
                  <a:lumMod val="75000"/>
                </a:schemeClr>
              </a:solidFill>
              <a:latin typeface="DM Mono" panose="020B0509040201040103" pitchFamily="49" charset="77"/>
            </a:endParaRPr>
          </a:p>
          <a:p>
            <a:r>
              <a:rPr lang="en-CA" sz="1600" dirty="0">
                <a:solidFill>
                  <a:schemeClr val="bg1">
                    <a:lumMod val="75000"/>
                  </a:schemeClr>
                </a:solidFill>
                <a:latin typeface="DM Mono" panose="020B0509040201040103" pitchFamily="49" charset="77"/>
              </a:rPr>
              <a:t>      .join(</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checkin_df</a:t>
            </a:r>
            <a:r>
              <a:rPr lang="en-CA" sz="1600" dirty="0">
                <a:solidFill>
                  <a:schemeClr val="bg1">
                    <a:lumMod val="75000"/>
                  </a:schemeClr>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chemeClr val="bg1">
                    <a:lumMod val="75000"/>
                  </a:schemeClr>
                </a:solidFill>
                <a:latin typeface="DM Mono" panose="020B0509040201040103" pitchFamily="49" charset="77"/>
              </a:rPr>
              <a:t>        how="</a:t>
            </a:r>
            <a:r>
              <a:rPr lang="en-CA" sz="1600" dirty="0" err="1">
                <a:solidFill>
                  <a:schemeClr val="bg1">
                    <a:lumMod val="75000"/>
                  </a:schemeClr>
                </a:solidFill>
                <a:latin typeface="DM Mono" panose="020B0509040201040103" pitchFamily="49" charset="77"/>
              </a:rPr>
              <a:t>left_anti</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.select(</a:t>
            </a:r>
          </a:p>
          <a:p>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mobile_reviews_df.columns</a:t>
            </a:r>
            <a:r>
              <a:rPr lang="en-CA" sz="1600" dirty="0">
                <a:solidFill>
                  <a:schemeClr val="bg1">
                    <a:lumMod val="75000"/>
                  </a:schemeClr>
                </a:solidFill>
                <a:latin typeface="DM Mono" panose="020B0509040201040103" pitchFamily="49" charset="77"/>
              </a:rPr>
              <a:t>)</a:t>
            </a:r>
          </a:p>
          <a:p>
            <a:r>
              <a:rPr lang="en-CA" sz="1600" dirty="0">
                <a:solidFill>
                  <a:schemeClr val="bg1">
                    <a:lumMod val="75000"/>
                  </a:schemeClr>
                </a:solidFill>
                <a:latin typeface="DM Mono" panose="020B0509040201040103" pitchFamily="49" charset="77"/>
              </a:rPr>
              <a:t>    )</a:t>
            </a:r>
            <a:endParaRPr lang="en-US" sz="1600" dirty="0">
              <a:solidFill>
                <a:schemeClr val="bg1">
                  <a:lumMod val="75000"/>
                </a:schemeClr>
              </a:solidFill>
              <a:latin typeface="DM Mono" panose="020B0509040201040103" pitchFamily="49" charset="77"/>
            </a:endParaRPr>
          </a:p>
        </p:txBody>
      </p:sp>
    </p:spTree>
    <p:extLst>
      <p:ext uri="{BB962C8B-B14F-4D97-AF65-F5344CB8AC3E}">
        <p14:creationId xmlns:p14="http://schemas.microsoft.com/office/powerpoint/2010/main" val="8866763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endParaRPr lang="en-CA" sz="1600" dirty="0">
              <a:solidFill>
                <a:srgbClr val="795DA3"/>
              </a:solidFill>
              <a:latin typeface="DM Mono" panose="020B0509040201040103" pitchFamily="49" charset="77"/>
            </a:endParaRP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endParaRPr lang="en-CA" sz="1600" dirty="0">
              <a:solidFill>
                <a:srgbClr val="10121E"/>
              </a:solidFill>
              <a:latin typeface="DM Mono" panose="020B0509040201040103" pitchFamily="49" charset="77"/>
            </a:endParaRPr>
          </a:p>
          <a:p>
            <a:pPr lvl="0"/>
            <a:r>
              <a:rPr lang="en-CA" sz="1600" dirty="0">
                <a:solidFill>
                  <a:srgbClr val="10121E"/>
                </a:solidFill>
                <a:latin typeface="DM Mono" panose="020B0509040201040103" pitchFamily="49" charset="77"/>
              </a:rPr>
              <a:t>  </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8611697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33515724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3293399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2000" dirty="0" err="1">
                <a:solidFill>
                  <a:srgbClr val="795DA3"/>
                </a:solidFill>
                <a:latin typeface="DM Mono" panose="020B0509040201040103" pitchFamily="49" charset="77"/>
              </a:rPr>
              <a:t>test_zero_mobile_reviews_with_matching_checkins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2593457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38609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test_zero_mobile_reviews_with_matching_checkins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2000" dirty="0" err="1">
                <a:latin typeface="DM Mono" panose="020B0509040201040103" pitchFamily="49" charset="77"/>
              </a:rPr>
              <a:t>matching_on</a:t>
            </a:r>
            <a:r>
              <a:rPr lang="en-CA" sz="20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20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413382517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09200"/>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solidFill>
                  <a:schemeClr val="tx1"/>
                </a:solidFill>
                <a:latin typeface="DM Mono" panose="020B0509040201040103" pitchFamily="49" charset="77"/>
              </a:rPr>
              <a:t>empty</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23185633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20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32055586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6915912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60045" y="1367861"/>
            <a:ext cx="11237699" cy="338554"/>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a:t>
            </a:r>
            <a:r>
              <a:rPr lang="en-CA" sz="1600" dirty="0">
                <a:solidFill>
                  <a:srgbClr val="0086B3"/>
                </a:solidFill>
                <a:latin typeface="DM Mono" panose="020B0509040201040103" pitchFamily="49" charset="77"/>
              </a:rPr>
              <a:t>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37096820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extLst>
              <p:ext uri="{D42A27DB-BD31-4B8C-83A1-F6EECF244321}">
                <p14:modId xmlns:p14="http://schemas.microsoft.com/office/powerpoint/2010/main" val="1089237210"/>
              </p:ext>
            </p:extLst>
          </p:nvPr>
        </p:nvGraphicFramePr>
        <p:xfrm>
          <a:off x="513288" y="2484213"/>
          <a:ext cx="11968388" cy="1097250"/>
        </p:xfrm>
        <a:graphic>
          <a:graphicData uri="http://schemas.openxmlformats.org/drawingml/2006/table">
            <a:tbl>
              <a:tblPr>
                <a:noFill/>
                <a:tableStyleId>{D7E440C0-9F9F-4B7A-B09E-0B7364B92A36}</a:tableStyleId>
              </a:tblPr>
              <a:tblGrid>
                <a:gridCol w="2435513">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b="0" i="0" dirty="0">
                          <a:solidFill>
                            <a:schemeClr val="dk1"/>
                          </a:solidFill>
                          <a:latin typeface="DM Sans" pitchFamily="2" charset="77"/>
                        </a:rPr>
                        <a:t>Perkiomen Valley Brewery</a:t>
                      </a:r>
                      <a:endParaRPr sz="12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1</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3</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6</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2022-06-28</a:t>
                      </a:r>
                      <a:endParaRPr sz="16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3226173"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4</a:t>
            </a:r>
            <a:endParaRPr sz="2000" dirty="0">
              <a:solidFill>
                <a:schemeClr val="accent1"/>
              </a:solidFill>
              <a:latin typeface="DM Sans" pitchFamily="2" charset="77"/>
              <a:ea typeface="DM Sans"/>
              <a:cs typeface="DM Sans"/>
              <a:sym typeface="DM Sans"/>
            </a:endParaRPr>
          </a:p>
        </p:txBody>
      </p:sp>
      <p:sp>
        <p:nvSpPr>
          <p:cNvPr id="568" name="Google Shape;568;p68"/>
          <p:cNvSpPr/>
          <p:nvPr/>
        </p:nvSpPr>
        <p:spPr>
          <a:xfrm>
            <a:off x="2997573" y="3159068"/>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679723" y="3152093"/>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965698"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8</a:t>
            </a:r>
            <a:endParaRPr sz="20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230</a:t>
            </a:fld>
            <a:endParaRPr lang="en" dirty="0"/>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A11801E5-BA20-7613-5068-D970FDC9670D}"/>
              </a:ext>
            </a:extLst>
          </p:cNvPr>
          <p:cNvSpPr/>
          <p:nvPr/>
        </p:nvSpPr>
        <p:spPr>
          <a:xfrm>
            <a:off x="5293360" y="1879600"/>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3" name="TextBox 2">
            <a:extLst>
              <a:ext uri="{FF2B5EF4-FFF2-40B4-BE49-F238E27FC236}">
                <a16:creationId xmlns:a16="http://schemas.microsoft.com/office/drawing/2014/main" id="{8F8C3711-2847-1B31-629C-A6C6CD353285}"/>
              </a:ext>
            </a:extLst>
          </p:cNvPr>
          <p:cNvSpPr txBox="1"/>
          <p:nvPr/>
        </p:nvSpPr>
        <p:spPr>
          <a:xfrm>
            <a:off x="7533353" y="2550160"/>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8" name="Rectangle 17">
            <a:extLst>
              <a:ext uri="{FF2B5EF4-FFF2-40B4-BE49-F238E27FC236}">
                <a16:creationId xmlns:a16="http://schemas.microsoft.com/office/drawing/2014/main" id="{280E5214-E7E2-072A-CFAB-4FB3CF74A776}"/>
              </a:ext>
            </a:extLst>
          </p:cNvPr>
          <p:cNvSpPr/>
          <p:nvPr/>
        </p:nvSpPr>
        <p:spPr>
          <a:xfrm>
            <a:off x="8310880" y="1879600"/>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DM Mono" panose="020B0509040201040103" pitchFamily="49" charset="77"/>
              </a:rPr>
              <a:t>No </a:t>
            </a: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4" name="TextBox 3">
            <a:extLst>
              <a:ext uri="{FF2B5EF4-FFF2-40B4-BE49-F238E27FC236}">
                <a16:creationId xmlns:a16="http://schemas.microsoft.com/office/drawing/2014/main" id="{44494E2E-0910-9EA5-7A63-68A0F4E81471}"/>
              </a:ext>
            </a:extLst>
          </p:cNvPr>
          <p:cNvSpPr txBox="1"/>
          <p:nvPr/>
        </p:nvSpPr>
        <p:spPr>
          <a:xfrm>
            <a:off x="10444480" y="2550160"/>
            <a:ext cx="1366080" cy="307777"/>
          </a:xfrm>
          <a:prstGeom prst="rect">
            <a:avLst/>
          </a:prstGeom>
          <a:noFill/>
        </p:spPr>
        <p:txBody>
          <a:bodyPr wrap="none" rtlCol="0">
            <a:spAutoFit/>
          </a:bodyPr>
          <a:lstStyle/>
          <a:p>
            <a:r>
              <a:rPr lang="en-US" dirty="0">
                <a:latin typeface="DM Mono" panose="020B0509040201040103" pitchFamily="49" charset="77"/>
              </a:rPr>
              <a:t>=   1 event</a:t>
            </a:r>
          </a:p>
        </p:txBody>
      </p:sp>
    </p:spTree>
    <p:extLst>
      <p:ext uri="{BB962C8B-B14F-4D97-AF65-F5344CB8AC3E}">
        <p14:creationId xmlns:p14="http://schemas.microsoft.com/office/powerpoint/2010/main" val="31448189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231</a:t>
            </a:fld>
            <a:endParaRPr lang="en" dirty="0"/>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A11801E5-BA20-7613-5068-D970FDC9670D}"/>
              </a:ext>
            </a:extLst>
          </p:cNvPr>
          <p:cNvSpPr/>
          <p:nvPr/>
        </p:nvSpPr>
        <p:spPr>
          <a:xfrm>
            <a:off x="5293360" y="1879600"/>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3" name="TextBox 2">
            <a:extLst>
              <a:ext uri="{FF2B5EF4-FFF2-40B4-BE49-F238E27FC236}">
                <a16:creationId xmlns:a16="http://schemas.microsoft.com/office/drawing/2014/main" id="{8F8C3711-2847-1B31-629C-A6C6CD353285}"/>
              </a:ext>
            </a:extLst>
          </p:cNvPr>
          <p:cNvSpPr txBox="1"/>
          <p:nvPr/>
        </p:nvSpPr>
        <p:spPr>
          <a:xfrm>
            <a:off x="7533353" y="2550160"/>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8" name="Rectangle 17">
            <a:extLst>
              <a:ext uri="{FF2B5EF4-FFF2-40B4-BE49-F238E27FC236}">
                <a16:creationId xmlns:a16="http://schemas.microsoft.com/office/drawing/2014/main" id="{280E5214-E7E2-072A-CFAB-4FB3CF74A776}"/>
              </a:ext>
            </a:extLst>
          </p:cNvPr>
          <p:cNvSpPr/>
          <p:nvPr/>
        </p:nvSpPr>
        <p:spPr>
          <a:xfrm>
            <a:off x="8310880" y="1879600"/>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DM Mono" panose="020B0509040201040103" pitchFamily="49" charset="77"/>
              </a:rPr>
              <a:t>No </a:t>
            </a: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4" name="TextBox 3">
            <a:extLst>
              <a:ext uri="{FF2B5EF4-FFF2-40B4-BE49-F238E27FC236}">
                <a16:creationId xmlns:a16="http://schemas.microsoft.com/office/drawing/2014/main" id="{44494E2E-0910-9EA5-7A63-68A0F4E81471}"/>
              </a:ext>
            </a:extLst>
          </p:cNvPr>
          <p:cNvSpPr txBox="1"/>
          <p:nvPr/>
        </p:nvSpPr>
        <p:spPr>
          <a:xfrm>
            <a:off x="10444480" y="2550160"/>
            <a:ext cx="1366080" cy="307777"/>
          </a:xfrm>
          <a:prstGeom prst="rect">
            <a:avLst/>
          </a:prstGeom>
          <a:noFill/>
        </p:spPr>
        <p:txBody>
          <a:bodyPr wrap="none" rtlCol="0">
            <a:spAutoFit/>
          </a:bodyPr>
          <a:lstStyle/>
          <a:p>
            <a:r>
              <a:rPr lang="en-US" dirty="0">
                <a:latin typeface="DM Mono" panose="020B0509040201040103" pitchFamily="49" charset="77"/>
              </a:rPr>
              <a:t>=   1 event</a:t>
            </a:r>
          </a:p>
        </p:txBody>
      </p:sp>
      <p:sp>
        <p:nvSpPr>
          <p:cNvPr id="10" name="Rectangle 9">
            <a:extLst>
              <a:ext uri="{FF2B5EF4-FFF2-40B4-BE49-F238E27FC236}">
                <a16:creationId xmlns:a16="http://schemas.microsoft.com/office/drawing/2014/main" id="{147E5A5C-0CD4-CD45-A9FD-2BED9BFCDC14}"/>
              </a:ext>
            </a:extLst>
          </p:cNvPr>
          <p:cNvSpPr/>
          <p:nvPr/>
        </p:nvSpPr>
        <p:spPr>
          <a:xfrm>
            <a:off x="5293360" y="4000064"/>
            <a:ext cx="161544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M Mono" panose="020B0509040201040103" pitchFamily="49" charset="77"/>
              </a:rPr>
              <a:t>Mobile Review</a:t>
            </a:r>
          </a:p>
        </p:txBody>
      </p:sp>
      <p:sp>
        <p:nvSpPr>
          <p:cNvPr id="11" name="TextBox 10">
            <a:extLst>
              <a:ext uri="{FF2B5EF4-FFF2-40B4-BE49-F238E27FC236}">
                <a16:creationId xmlns:a16="http://schemas.microsoft.com/office/drawing/2014/main" id="{44C34A72-793D-AD50-07D9-526919403F8A}"/>
              </a:ext>
            </a:extLst>
          </p:cNvPr>
          <p:cNvSpPr txBox="1"/>
          <p:nvPr/>
        </p:nvSpPr>
        <p:spPr>
          <a:xfrm>
            <a:off x="7533353" y="4670624"/>
            <a:ext cx="292068" cy="307777"/>
          </a:xfrm>
          <a:prstGeom prst="rect">
            <a:avLst/>
          </a:prstGeom>
          <a:noFill/>
        </p:spPr>
        <p:txBody>
          <a:bodyPr wrap="none" rtlCol="0">
            <a:spAutoFit/>
          </a:bodyPr>
          <a:lstStyle/>
          <a:p>
            <a:r>
              <a:rPr lang="en-US" dirty="0">
                <a:latin typeface="DM Mono" panose="020B0509040201040103" pitchFamily="49" charset="77"/>
              </a:rPr>
              <a:t>+</a:t>
            </a:r>
          </a:p>
        </p:txBody>
      </p:sp>
      <p:sp>
        <p:nvSpPr>
          <p:cNvPr id="15" name="Rectangle 14">
            <a:extLst>
              <a:ext uri="{FF2B5EF4-FFF2-40B4-BE49-F238E27FC236}">
                <a16:creationId xmlns:a16="http://schemas.microsoft.com/office/drawing/2014/main" id="{EBCBC19C-0B20-BA8E-D94B-128E6DBC3F8D}"/>
              </a:ext>
            </a:extLst>
          </p:cNvPr>
          <p:cNvSpPr/>
          <p:nvPr/>
        </p:nvSpPr>
        <p:spPr>
          <a:xfrm>
            <a:off x="8310880" y="4000064"/>
            <a:ext cx="1615440" cy="1549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DM Mono" panose="020B0509040201040103" pitchFamily="49" charset="77"/>
              </a:rPr>
              <a:t>Checkin</a:t>
            </a:r>
            <a:endParaRPr lang="en-US" dirty="0">
              <a:solidFill>
                <a:schemeClr val="tx1"/>
              </a:solidFill>
              <a:latin typeface="DM Mono" panose="020B0509040201040103" pitchFamily="49" charset="77"/>
            </a:endParaRPr>
          </a:p>
        </p:txBody>
      </p:sp>
      <p:sp>
        <p:nvSpPr>
          <p:cNvPr id="16" name="TextBox 15">
            <a:extLst>
              <a:ext uri="{FF2B5EF4-FFF2-40B4-BE49-F238E27FC236}">
                <a16:creationId xmlns:a16="http://schemas.microsoft.com/office/drawing/2014/main" id="{B6B31EC7-FC02-7018-6BD0-698E65D8EE0F}"/>
              </a:ext>
            </a:extLst>
          </p:cNvPr>
          <p:cNvSpPr txBox="1"/>
          <p:nvPr/>
        </p:nvSpPr>
        <p:spPr>
          <a:xfrm>
            <a:off x="10444480" y="4670624"/>
            <a:ext cx="1366080" cy="307777"/>
          </a:xfrm>
          <a:prstGeom prst="rect">
            <a:avLst/>
          </a:prstGeom>
          <a:noFill/>
        </p:spPr>
        <p:txBody>
          <a:bodyPr wrap="none" rtlCol="0">
            <a:spAutoFit/>
          </a:bodyPr>
          <a:lstStyle/>
          <a:p>
            <a:r>
              <a:rPr lang="en-US" dirty="0">
                <a:latin typeface="DM Mono" panose="020B0509040201040103" pitchFamily="49" charset="77"/>
              </a:rPr>
              <a:t>=   0 event</a:t>
            </a:r>
          </a:p>
        </p:txBody>
      </p:sp>
    </p:spTree>
    <p:extLst>
      <p:ext uri="{BB962C8B-B14F-4D97-AF65-F5344CB8AC3E}">
        <p14:creationId xmlns:p14="http://schemas.microsoft.com/office/powerpoint/2010/main" val="8723775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475562" y="964100"/>
            <a:ext cx="11237699"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32123980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76371" y="2056570"/>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chemeClr val="tx1"/>
                </a:solidFill>
                <a:latin typeface="DM Mono" panose="020B0509040201040103" pitchFamily="49" charset="77"/>
              </a:rPr>
              <a:t>,</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2620058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2024795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63A35C"/>
                </a:solidFill>
                <a:latin typeface="DM Mono" panose="020B0509040201040103" pitchFamily="49" charset="77"/>
              </a:rPr>
              <a:t>reviews_df</a:t>
            </a:r>
            <a:r>
              <a:rPr lang="en-CA" sz="1600" dirty="0">
                <a:solidFill>
                  <a:srgbClr val="63A35C"/>
                </a:solidFill>
                <a:latin typeface="DM Mono" panose="020B0509040201040103" pitchFamily="49" charset="77"/>
              </a:rPr>
              <a:t>, 1)</a:t>
            </a:r>
          </a:p>
        </p:txBody>
      </p:sp>
    </p:spTree>
    <p:extLst>
      <p:ext uri="{BB962C8B-B14F-4D97-AF65-F5344CB8AC3E}">
        <p14:creationId xmlns:p14="http://schemas.microsoft.com/office/powerpoint/2010/main" val="314043337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242248" y="964100"/>
            <a:ext cx="11732821" cy="5570756"/>
          </a:xfrm>
          <a:prstGeom prst="rect">
            <a:avLst/>
          </a:prstGeom>
          <a:solidFill>
            <a:schemeClr val="accent1"/>
          </a:solid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A71D5D"/>
                </a:solidFill>
                <a:latin typeface="DM Mono" panose="020B0509040201040103" pitchFamily="49" charset="77"/>
              </a:rPr>
              <a:t>  </a:t>
            </a:r>
          </a:p>
          <a:p>
            <a:pPr lvl="0"/>
            <a:r>
              <a:rPr lang="en-CA" sz="1600" dirty="0">
                <a:solidFill>
                  <a:srgbClr val="A71D5D"/>
                </a:solidFill>
                <a:latin typeface="DM Mono" panose="020B0509040201040103" pitchFamily="49" charset="77"/>
              </a:rPr>
              <a:t>  </a:t>
            </a:r>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CA" sz="1600" dirty="0">
              <a:solidFill>
                <a:srgbClr val="A71D5D"/>
              </a:solidFill>
              <a:latin typeface="DM Mono" panose="020B0509040201040103" pitchFamily="49" charset="77"/>
            </a:endParaRPr>
          </a:p>
          <a:p>
            <a:pPr lvl="0"/>
            <a:r>
              <a:rPr lang="en-CA" sz="1600" dirty="0">
                <a:solidFill>
                  <a:srgbClr val="A71D5D"/>
                </a:solidFill>
                <a:latin typeface="DM Mono" panose="020B0509040201040103" pitchFamily="49" charset="77"/>
              </a:rPr>
              <a:t>  </a:t>
            </a:r>
            <a:r>
              <a:rPr lang="en-CA" sz="1600" dirty="0" err="1">
                <a:latin typeface="DM Mono" panose="020B0509040201040103" pitchFamily="49" charset="77"/>
              </a:rPr>
              <a:t>browser_reviews_df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matching_on</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run_</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checkin_df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mobile_reviews_df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browser_reviews_df</a:t>
            </a:r>
            <a:r>
              <a:rPr lang="en-CA" sz="1600" dirty="0">
                <a:solidFill>
                  <a:srgbClr val="10121E"/>
                </a:solidFill>
                <a:latin typeface="DM Mono" panose="020B0509040201040103" pitchFamily="49" charset="77"/>
              </a:rPr>
              <a:t>, </a:t>
            </a:r>
            <a:r>
              <a:rPr lang="en-CA" sz="1600" dirty="0" err="1">
                <a:solidFill>
                  <a:srgbClr val="10121E"/>
                </a:solidFill>
                <a:latin typeface="DM Mono" panose="020B0509040201040103" pitchFamily="49" charset="77"/>
              </a:rPr>
              <a:t>run_date</a:t>
            </a:r>
            <a:r>
              <a:rPr lang="en-CA" sz="1600" dirty="0">
                <a:solidFill>
                  <a:srgbClr val="63A35C"/>
                </a:solidFill>
                <a:latin typeface="DM Mono" panose="020B0509040201040103" pitchFamily="49" charset="77"/>
              </a:rPr>
              <a:t>)</a:t>
            </a:r>
          </a:p>
          <a:p>
            <a:pPr lvl="0"/>
            <a:endParaRPr lang="en-CA" sz="1600" dirty="0">
              <a:solidFill>
                <a:srgbClr val="63A35C"/>
              </a:solidFill>
              <a:latin typeface="DM Mono" panose="020B0509040201040103" pitchFamily="49" charset="77"/>
            </a:endParaRPr>
          </a:p>
          <a:p>
            <a:pPr lvl="0"/>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assert_inglewood_pizza_reviews</a:t>
            </a:r>
            <a:r>
              <a:rPr lang="en-CA" sz="1600" dirty="0">
                <a:solidFill>
                  <a:srgbClr val="63A35C"/>
                </a:solidFill>
                <a:latin typeface="DM Mono" panose="020B0509040201040103" pitchFamily="49" charset="77"/>
              </a:rPr>
              <a:t>(</a:t>
            </a:r>
            <a:r>
              <a:rPr lang="en-CA" sz="1600" dirty="0" err="1">
                <a:solidFill>
                  <a:srgbClr val="10121E"/>
                </a:solidFill>
                <a:latin typeface="DM Mono" panose="020B0509040201040103" pitchFamily="49" charset="77"/>
              </a:rPr>
              <a:t>reviews_</a:t>
            </a:r>
            <a:r>
              <a:rPr lang="en-CA" sz="1600" dirty="0" err="1">
                <a:latin typeface="DM Mono" panose="020B0509040201040103" pitchFamily="49" charset="77"/>
              </a:rPr>
              <a:t>df</a:t>
            </a:r>
            <a:r>
              <a:rPr lang="en-CA" sz="1600" dirty="0">
                <a:latin typeface="DM Mono" panose="020B0509040201040103" pitchFamily="49" charset="77"/>
              </a:rPr>
              <a:t>, 1</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79241679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4260539" y="3871947"/>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3788229" y="3871948"/>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2363190" y="3865419"/>
            <a:ext cx="362374"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6163294" y="3866257"/>
            <a:ext cx="380010" cy="2669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8063346" y="3872196"/>
            <a:ext cx="380010" cy="26125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239</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dirty="0"/>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99438" cy="461665"/>
          </a:xfrm>
          <a:prstGeom prst="rect">
            <a:avLst/>
          </a:prstGeom>
          <a:noFill/>
        </p:spPr>
        <p:txBody>
          <a:bodyPr wrap="none" rtlCol="0">
            <a:spAutoFit/>
          </a:bodyPr>
          <a:lstStyle/>
          <a:p>
            <a:r>
              <a:rPr lang="en-US" sz="24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303562" cy="461665"/>
          </a:xfrm>
          <a:prstGeom prst="rect">
            <a:avLst/>
          </a:prstGeom>
          <a:noFill/>
        </p:spPr>
        <p:txBody>
          <a:bodyPr wrap="none" rtlCol="0">
            <a:spAutoFit/>
          </a:bodyPr>
          <a:lstStyle/>
          <a:p>
            <a:r>
              <a:rPr lang="en-US" sz="24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358338" cy="461665"/>
          </a:xfrm>
          <a:prstGeom prst="rect">
            <a:avLst/>
          </a:prstGeom>
          <a:noFill/>
        </p:spPr>
        <p:txBody>
          <a:bodyPr wrap="none" rtlCol="0">
            <a:spAutoFit/>
          </a:bodyPr>
          <a:lstStyle/>
          <a:p>
            <a:r>
              <a:rPr lang="en-US" sz="24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latin typeface="DM Sans" pitchFamily="2" charset="77"/>
              </a:rPr>
              <a:t>The </a:t>
            </a:r>
          </a:p>
          <a:p>
            <a:pPr algn="ctr"/>
            <a:r>
              <a:rPr lang="en-US" sz="2400" dirty="0" err="1">
                <a:latin typeface="DM Mono" panose="020B0509040201040103" pitchFamily="49" charset="77"/>
                <a:cs typeface="Courier New" panose="02070309020205020404" pitchFamily="49" charset="0"/>
              </a:rPr>
              <a:t>pandemic_recovery</a:t>
            </a:r>
            <a:endParaRPr lang="en-US" sz="2400" dirty="0">
              <a:latin typeface="DM Mono" panose="020B0509040201040103" pitchFamily="49" charset="77"/>
              <a:cs typeface="Courier New" panose="02070309020205020404" pitchFamily="49" charset="0"/>
            </a:endParaRPr>
          </a:p>
          <a:p>
            <a:pPr algn="ctr"/>
            <a:r>
              <a:rPr lang="en-US" sz="24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240</a:t>
            </a:fld>
            <a:endParaRPr dirty="0"/>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Thank you</a:t>
            </a:r>
            <a:endParaRPr dirty="0"/>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Llewellyn Falco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Rocky Rhodes</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Tony Vo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Jonathan </a:t>
            </a:r>
            <a:r>
              <a:rPr lang="en" sz="1600" dirty="0" err="1">
                <a:solidFill>
                  <a:schemeClr val="lt2"/>
                </a:solidFill>
                <a:latin typeface="DM Mono" panose="020B0509040201040103" pitchFamily="49" charset="77"/>
                <a:ea typeface="DM Sans"/>
                <a:cs typeface="DM Sans"/>
                <a:sym typeface="DM Sans"/>
              </a:rPr>
              <a:t>Rioux</a:t>
            </a:r>
            <a:endParaRPr lang="en"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Sam Livingston-Grey</a:t>
            </a:r>
            <a:endParaRPr sz="16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Jay </a:t>
            </a:r>
            <a:r>
              <a:rPr lang="en" sz="1600" dirty="0" err="1">
                <a:solidFill>
                  <a:schemeClr val="lt2"/>
                </a:solidFill>
                <a:latin typeface="DM Mono" panose="020B0509040201040103" pitchFamily="49" charset="77"/>
                <a:ea typeface="DM Sans"/>
                <a:cs typeface="DM Sans"/>
                <a:sym typeface="DM Sans"/>
              </a:rPr>
              <a:t>Bazuzi</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Stephen Bilston</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Hansel </a:t>
            </a:r>
            <a:r>
              <a:rPr lang="en" sz="1600" dirty="0" err="1">
                <a:solidFill>
                  <a:schemeClr val="lt1"/>
                </a:solidFill>
                <a:latin typeface="DM Mono" panose="020B0509040201040103" pitchFamily="49" charset="77"/>
                <a:ea typeface="DM Sans"/>
                <a:cs typeface="DM Sans"/>
                <a:sym typeface="DM Sans"/>
              </a:rPr>
              <a:t>Qiu</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Lynn </a:t>
            </a:r>
            <a:r>
              <a:rPr lang="en" sz="1600" dirty="0" err="1">
                <a:solidFill>
                  <a:schemeClr val="lt1"/>
                </a:solidFill>
                <a:latin typeface="DM Mono" panose="020B0509040201040103" pitchFamily="49" charset="77"/>
                <a:ea typeface="DM Sans"/>
                <a:cs typeface="DM Sans"/>
                <a:sym typeface="DM Sans"/>
              </a:rPr>
              <a:t>Langit</a:t>
            </a:r>
            <a:endParaRPr sz="1600" dirty="0">
              <a:solidFill>
                <a:schemeClr val="lt1"/>
              </a:solidFill>
              <a:latin typeface="DM Mono" panose="020B0509040201040103" pitchFamily="49" charset="77"/>
              <a:ea typeface="DM Sans"/>
              <a:cs typeface="DM Sans"/>
              <a:sym typeface="DM Sans"/>
            </a:endParaRPr>
          </a:p>
        </p:txBody>
      </p:sp>
      <p:pic>
        <p:nvPicPr>
          <p:cNvPr id="1315" name="Google Shape;1315;p110"/>
          <p:cNvPicPr preferRelativeResize="0"/>
          <p:nvPr/>
        </p:nvPicPr>
        <p:blipFill>
          <a:blip r:embed="rId3">
            <a:alphaModFix/>
          </a:blip>
          <a:stretch>
            <a:fillRect/>
          </a:stretch>
        </p:blipFill>
        <p:spPr>
          <a:xfrm>
            <a:off x="8720925" y="431100"/>
            <a:ext cx="3095600" cy="2906425"/>
          </a:xfrm>
          <a:prstGeom prst="rect">
            <a:avLst/>
          </a:prstGeom>
          <a:noFill/>
          <a:ln>
            <a:noFill/>
          </a:ln>
        </p:spPr>
      </p:pic>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Talk Resources:</a:t>
            </a:r>
            <a:endParaRPr sz="1600" dirty="0">
              <a:solidFill>
                <a:schemeClr val="lt2"/>
              </a:solidFill>
              <a:latin typeface="DM Mono" panose="020B0509040201040103" pitchFamily="49" charset="77"/>
              <a:ea typeface="DM Sans"/>
              <a:cs typeface="DM Sans"/>
              <a:sym typeface="DM Sans"/>
            </a:endParaRPr>
          </a:p>
        </p:txBody>
      </p:sp>
      <p:pic>
        <p:nvPicPr>
          <p:cNvPr id="1317" name="Google Shape;1317;p110"/>
          <p:cNvPicPr preferRelativeResize="0">
            <a:picLocks noGrp="1"/>
          </p:cNvPicPr>
          <p:nvPr>
            <p:ph type="pic" idx="3"/>
          </p:nvPr>
        </p:nvPicPr>
        <p:blipFill rotWithShape="1">
          <a:blip r:embed="rId4">
            <a:alphaModFix/>
          </a:blip>
          <a:srcRect t="10591" b="10599"/>
          <a:stretch/>
        </p:blipFill>
        <p:spPr>
          <a:xfrm>
            <a:off x="631750" y="5520800"/>
            <a:ext cx="1000800" cy="1000800"/>
          </a:xfrm>
          <a:prstGeom prst="ellipse">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241</a:t>
            </a:fld>
            <a:endParaRPr dirty="0"/>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242</a:t>
            </a:fld>
            <a:endParaRPr dirty="0"/>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243</a:t>
            </a:fld>
            <a:endParaRPr dirty="0"/>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244</a:t>
            </a:fld>
            <a:endParaRPr dirty="0"/>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245</a:t>
            </a:fld>
            <a:endParaRPr dirty="0"/>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246</a:t>
            </a:fld>
            <a:endParaRPr dirty="0"/>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247</a:t>
            </a:fld>
            <a:endParaRPr dirty="0"/>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248</a:t>
            </a:fld>
            <a:endParaRPr dirty="0"/>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E57FA532-ED2F-1FF0-8E35-6E9EAA0BD783}"/>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28</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7" name="Picture 16" descr="Graphical user interface, application, Teams&#10;&#10;Description automatically generated">
            <a:extLst>
              <a:ext uri="{FF2B5EF4-FFF2-40B4-BE49-F238E27FC236}">
                <a16:creationId xmlns:a16="http://schemas.microsoft.com/office/drawing/2014/main" id="{98E82509-A805-9B04-9CC3-58DA0D64EF56}"/>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29</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056962" y="600075"/>
            <a:ext cx="10867359"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dirty="0"/>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DM Mono" panose="020B0509040201040103" pitchFamily="49" charset="77"/>
                <a:ea typeface="DM Sans"/>
                <a:cs typeface="DM Sans"/>
                <a:sym typeface="DM Sans"/>
              </a:rPr>
              <a:t>Xenopus</a:t>
            </a:r>
            <a:endParaRPr sz="24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31</a:t>
            </a:fld>
            <a:endParaRPr dirty="0"/>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checkin_count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3</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review_count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1</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91" name="Google Shape;591;p70"/>
          <p:cNvGraphicFramePr/>
          <p:nvPr/>
        </p:nvGraphicFramePr>
        <p:xfrm>
          <a:off x="3600075" y="535725"/>
          <a:ext cx="2430300" cy="1140136"/>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‘2021-11-07’,</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‘2022-03-31’,</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92" name="Google Shape;592;p70"/>
          <p:cNvGraphicFramePr/>
          <p:nvPr/>
        </p:nvGraphicFramePr>
        <p:xfrm>
          <a:off x="9552025" y="553988"/>
          <a:ext cx="2430300" cy="1097225"/>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93" name="Google Shape;593;p70"/>
          <p:cNvSpPr/>
          <p:nvPr/>
        </p:nvSpPr>
        <p:spPr>
          <a:xfrm>
            <a:off x="4836650" y="1429750"/>
            <a:ext cx="734100" cy="2859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94" name="Google Shape;594;p70"/>
          <p:cNvSpPr/>
          <p:nvPr/>
        </p:nvSpPr>
        <p:spPr>
          <a:xfrm>
            <a:off x="9552025" y="1102600"/>
            <a:ext cx="2430300" cy="5487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10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
                                        </p:tgtEl>
                                        <p:attrNameLst>
                                          <p:attrName>style.visibility</p:attrName>
                                        </p:attrNameLst>
                                      </p:cBhvr>
                                      <p:to>
                                        <p:strVal val="visible"/>
                                      </p:to>
                                    </p:set>
                                    <p:animEffect transition="in" filter="fade">
                                      <p:cBhvr>
                                        <p:cTn id="22" dur="1000"/>
                                        <p:tgtEl>
                                          <p:spTgt spid="5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1000"/>
                                        <p:tgtEl>
                                          <p:spTgt spid="589"/>
                                        </p:tgtEl>
                                      </p:cBhvr>
                                    </p:animEffec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0"/>
                                        </p:tgtEl>
                                        <p:attrNameLst>
                                          <p:attrName>style.visibility</p:attrName>
                                        </p:attrNameLst>
                                      </p:cBhvr>
                                      <p:to>
                                        <p:strVal val="visible"/>
                                      </p:to>
                                    </p:set>
                                    <p:animEffect transition="in" filter="fade">
                                      <p:cBhvr>
                                        <p:cTn id="34" dur="1000"/>
                                        <p:tgtEl>
                                          <p:spTgt spid="5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fade">
                                      <p:cBhvr>
                                        <p:cTn id="39" dur="1000"/>
                                        <p:tgtEl>
                                          <p:spTgt spid="5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94"/>
                                        </p:tgtEl>
                                        <p:attrNameLst>
                                          <p:attrName>style.visibility</p:attrName>
                                        </p:attrNameLst>
                                      </p:cBhvr>
                                      <p:to>
                                        <p:strVal val="visible"/>
                                      </p:to>
                                    </p:set>
                                    <p:animEffect transition="in" filter="fade">
                                      <p:cBhvr>
                                        <p:cTn id="44" dur="1000"/>
                                        <p:tgtEl>
                                          <p:spTgt spid="5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8"/>
                                        </p:tgtEl>
                                        <p:attrNameLst>
                                          <p:attrName>style.visibility</p:attrName>
                                        </p:attrNameLst>
                                      </p:cBhvr>
                                      <p:to>
                                        <p:strVal val="visible"/>
                                      </p:to>
                                    </p:set>
                                    <p:animEffect transition="in" filter="fade">
                                      <p:cBhvr>
                                        <p:cTn id="49"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p>
          <a:p>
            <a:r>
              <a:rPr lang="en-US" sz="1600" dirty="0">
                <a:solidFill>
                  <a:schemeClr val="tx1"/>
                </a:solidFill>
                <a:latin typeface="DM Mono" panose="020B0509040201040103" pitchFamily="49" charset="77"/>
              </a:rPr>
              <a:t>    how= </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left_anti</a:t>
            </a:r>
            <a:r>
              <a:rPr lang="en-US" sz="1600" dirty="0">
                <a:solidFill>
                  <a:schemeClr val="accent6">
                    <a:lumMod val="50000"/>
                  </a:schemeClr>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27" grpId="0"/>
      <p:bldP spid="37" grpId="0"/>
      <p:bldP spid="3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3201517"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2</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3198311"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1</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dirty="0"/>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Generic Test:</a:t>
            </a:r>
            <a:endParaRPr sz="23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models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pandemic_recovery</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columns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business_id</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tests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dirty="0" err="1">
                <a:ea typeface="Courier New"/>
                <a:cs typeface="Courier New"/>
                <a:sym typeface="Courier New"/>
              </a:rPr>
              <a:t>not_null</a:t>
            </a:r>
            <a:endParaRPr sz="1600" dirty="0">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ea typeface="Courier New"/>
                <a:cs typeface="Courier New"/>
                <a:sym typeface="Courier New"/>
              </a:rPr>
              <a:t> unique</a:t>
            </a:r>
            <a:endParaRPr sz="1600" dirty="0">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Specific Test:</a:t>
            </a:r>
            <a:endParaRPr sz="20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select</a:t>
            </a:r>
            <a:endParaRPr sz="1600" dirty="0">
              <a:solidFill>
                <a:schemeClr val="accent3"/>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FFCB8B"/>
                </a:solidFill>
                <a:ea typeface="Courier New"/>
                <a:cs typeface="Courier New"/>
                <a:sym typeface="Courier New"/>
              </a:rPr>
              <a:t>  </a:t>
            </a: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business_id</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num_interactions</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from </a:t>
            </a:r>
            <a:r>
              <a:rPr lang="en" sz="1600" dirty="0">
                <a:solidFill>
                  <a:schemeClr val="lt2"/>
                </a:solidFill>
                <a:ea typeface="Courier New"/>
                <a:cs typeface="Courier New"/>
                <a:sym typeface="Courier New"/>
              </a:rPr>
              <a:t>{{ ref</a:t>
            </a:r>
            <a:r>
              <a:rPr lang="en" sz="1600" dirty="0">
                <a:solidFill>
                  <a:srgbClr val="C792EA"/>
                </a:solidFill>
                <a:ea typeface="Courier New"/>
                <a:cs typeface="Courier New"/>
                <a:sym typeface="Courier New"/>
              </a:rPr>
              <a:t>(</a:t>
            </a:r>
            <a:r>
              <a:rPr lang="en" sz="1600" dirty="0">
                <a:solidFill>
                  <a:schemeClr val="accent5"/>
                </a:solidFill>
                <a:ea typeface="Courier New"/>
                <a:cs typeface="Courier New"/>
                <a:sym typeface="Courier New"/>
              </a:rPr>
              <a:t>'</a:t>
            </a:r>
            <a:r>
              <a:rPr lang="en" sz="1600" dirty="0" err="1">
                <a:solidFill>
                  <a:schemeClr val="accent5"/>
                </a:solidFill>
                <a:ea typeface="Courier New"/>
                <a:cs typeface="Courier New"/>
                <a:sym typeface="Courier New"/>
              </a:rPr>
              <a:t>pandemic_recovery</a:t>
            </a:r>
            <a:r>
              <a:rPr lang="en" sz="1600" dirty="0">
                <a:solidFill>
                  <a:schemeClr val="accent5"/>
                </a:solidFill>
                <a:ea typeface="Courier New"/>
                <a:cs typeface="Courier New"/>
                <a:sym typeface="Courier New"/>
              </a:rPr>
              <a:t>'</a:t>
            </a:r>
            <a:r>
              <a:rPr lang="en" sz="1600" dirty="0">
                <a:solidFill>
                  <a:srgbClr val="C792EA"/>
                </a:solidFill>
                <a:ea typeface="Courier New"/>
                <a:cs typeface="Courier New"/>
                <a:sym typeface="Courier New"/>
              </a:rPr>
              <a:t>)</a:t>
            </a:r>
            <a:r>
              <a:rPr lang="en" sz="1600" dirty="0">
                <a:solidFill>
                  <a:schemeClr val="lt2"/>
                </a:solidFill>
                <a:ea typeface="Courier New"/>
                <a:cs typeface="Courier New"/>
                <a:sym typeface="Courier New"/>
              </a:rPr>
              <a:t>}}</a:t>
            </a:r>
            <a:endParaRPr sz="1600" dirty="0">
              <a:solidFill>
                <a:schemeClr val="lt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where</a:t>
            </a:r>
            <a:r>
              <a:rPr lang="en" sz="1600" dirty="0">
                <a:solidFill>
                  <a:srgbClr val="FFC66D"/>
                </a:solidFill>
                <a:ea typeface="Courier New"/>
                <a:cs typeface="Courier New"/>
                <a:sym typeface="Courier New"/>
              </a:rPr>
              <a:t> </a:t>
            </a:r>
            <a:r>
              <a:rPr lang="en" sz="1600" dirty="0" err="1">
                <a:ea typeface="Courier New"/>
                <a:cs typeface="Courier New"/>
                <a:sym typeface="Courier New"/>
              </a:rPr>
              <a:t>num_interactions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r>
              <a:rPr lang="en" sz="1600" dirty="0">
                <a:ea typeface="Courier New"/>
                <a:cs typeface="Courier New"/>
                <a:sym typeface="Courier New"/>
              </a:rPr>
              <a:t> </a:t>
            </a:r>
            <a:endParaRPr sz="1600" dirty="0">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num_reviews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num_checkins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num_tips</a:t>
            </a:r>
            <a:endParaRPr sz="1600" dirty="0">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Mono" panose="020B0509040201040103" pitchFamily="49" charset="77"/>
                <a:ea typeface="DM Sans"/>
                <a:cs typeface="DM Sans"/>
                <a:sym typeface="DM Sans"/>
              </a:rPr>
              <a:t>5 days</a:t>
            </a:r>
            <a:r>
              <a:rPr lang="en" sz="5600" dirty="0">
                <a:latin typeface="DM Mono" panose="020B0509040201040103" pitchFamily="49" charset="77"/>
                <a:ea typeface="DM Sans"/>
                <a:cs typeface="DM Sans"/>
                <a:sym typeface="DM Sans"/>
              </a:rPr>
              <a:t> to find the bug, </a:t>
            </a:r>
            <a:endParaRPr sz="5600" dirty="0">
              <a:latin typeface="DM Mono" panose="020B0509040201040103" pitchFamily="49"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925253" cy="338554"/>
          </a:xfrm>
          <a:prstGeom prst="rect">
            <a:avLst/>
          </a:prstGeom>
          <a:noFill/>
        </p:spPr>
        <p:txBody>
          <a:bodyPr wrap="none" rtlCol="0">
            <a:spAutoFit/>
          </a:bodyPr>
          <a:lstStyle/>
          <a:p>
            <a:r>
              <a:rPr lang="en-US" sz="16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2036135" cy="338554"/>
          </a:xfrm>
          <a:prstGeom prst="rect">
            <a:avLst/>
          </a:prstGeom>
          <a:noFill/>
        </p:spPr>
        <p:txBody>
          <a:bodyPr wrap="none" rtlCol="0">
            <a:spAutoFit/>
          </a:bodyPr>
          <a:lstStyle/>
          <a:p>
            <a:r>
              <a:rPr lang="en-US" sz="16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78391" cy="338554"/>
          </a:xfrm>
          <a:prstGeom prst="rect">
            <a:avLst/>
          </a:prstGeom>
          <a:noFill/>
        </p:spPr>
        <p:txBody>
          <a:bodyPr wrap="none" rtlCol="0">
            <a:spAutoFit/>
          </a:bodyPr>
          <a:lstStyle/>
          <a:p>
            <a:r>
              <a:rPr lang="en-US" sz="16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74703" y="4934963"/>
            <a:ext cx="41341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dirty="0"/>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932668965"/>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805963586"/>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626829735"/>
              </p:ext>
            </p:extLst>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Sans" pitchFamily="2" charset="77"/>
                        </a:rPr>
                        <a:t>Trono</a:t>
                      </a:r>
                      <a:endParaRPr lang="en-US" sz="1600" b="0" i="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Sans" pitchFamily="2" charset="77"/>
                        </a:rPr>
                        <a:t>Calgry</a:t>
                      </a:r>
                      <a:endParaRPr lang="en-US" sz="1600" b="0" i="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Sans" pitchFamily="2" charset="77"/>
                        </a:rPr>
                        <a:t>Vancover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2439154062"/>
              </p:ext>
            </p:extLst>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Sans" pitchFamily="2"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Sans" pitchFamily="2"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Sans" pitchFamily="2"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84811"/>
            <a:ext cx="3594158" cy="94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84811"/>
            <a:ext cx="3594158" cy="7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dirty="0"/>
          </a:p>
        </p:txBody>
      </p:sp>
      <p:grpSp>
        <p:nvGrpSpPr>
          <p:cNvPr id="811" name="Google Shape;811;p77"/>
          <p:cNvGrpSpPr/>
          <p:nvPr/>
        </p:nvGrpSpPr>
        <p:grpSpPr>
          <a:xfrm>
            <a:off x="1206627" y="1847013"/>
            <a:ext cx="9643211" cy="4148689"/>
            <a:chOff x="1264714" y="1068250"/>
            <a:chExt cx="9643211" cy="4148689"/>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2154406"/>
              <a:chOff x="1264714" y="3062533"/>
              <a:chExt cx="9643211" cy="2154406"/>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Efficient tests are:</a:t>
            </a:r>
            <a:endParaRPr sz="6400" dirty="0">
              <a:solidFill>
                <a:schemeClr val="accent3"/>
              </a:solidFill>
              <a:latin typeface="DM Mono" panose="020B0509040201040103" pitchFamily="49" charset="77"/>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dirty="0"/>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1206627" y="3841296"/>
            <a:ext cx="9643211" cy="2154406"/>
            <a:chOff x="1264714" y="3062533"/>
            <a:chExt cx="9643211" cy="2154406"/>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dirty="0"/>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1206627" y="3841296"/>
            <a:ext cx="9643211" cy="2154406"/>
            <a:chOff x="1264714" y="3062533"/>
            <a:chExt cx="9643211" cy="2154406"/>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dirty="0"/>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1206627" y="3841296"/>
            <a:ext cx="9643211" cy="2154406"/>
            <a:chOff x="1264714" y="3062533"/>
            <a:chExt cx="9643211" cy="2154406"/>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dirty="0"/>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1206627" y="3841296"/>
            <a:ext cx="9643211" cy="2154406"/>
            <a:chOff x="1264714" y="3062533"/>
            <a:chExt cx="9643211" cy="2154406"/>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dirty="0"/>
          </a:p>
        </p:txBody>
      </p:sp>
      <p:grpSp>
        <p:nvGrpSpPr>
          <p:cNvPr id="848" name="Google Shape;848;p78"/>
          <p:cNvGrpSpPr/>
          <p:nvPr/>
        </p:nvGrpSpPr>
        <p:grpSpPr>
          <a:xfrm>
            <a:off x="1206627" y="1847013"/>
            <a:ext cx="9643211" cy="4148689"/>
            <a:chOff x="1264714" y="1068250"/>
            <a:chExt cx="9643211" cy="4148689"/>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6"/>
              <a:chOff x="1264714" y="3062533"/>
              <a:chExt cx="9643211" cy="2154406"/>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Our tests are:</a:t>
            </a:r>
            <a:endParaRPr sz="64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1209"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49</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dirty="0">
                <a:solidFill>
                  <a:srgbClr val="202124"/>
                </a:solidFill>
                <a:latin typeface="Nothing You Could Do"/>
                <a:ea typeface="Nothing You Could Do"/>
                <a:cs typeface="Nothing You Could Do"/>
                <a:sym typeface="Nothing You Could Do"/>
              </a:rPr>
              <a:t>"What bug are you trying to catch?"</a:t>
            </a:r>
            <a:endParaRPr sz="64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52</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3916977"/>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"XQfwVwDr-v0ZS3_CbbE5Xw"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"mh_-eMZ6K5RLWhZyISBhwA"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a:t>
            </a:r>
            <a:r>
              <a:rPr lang="en-CA"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"2018-07-07 22:09:11"</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"7ATYjTIgM3jUlt4UM3IypQ"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"OyoGAe7OKpv6SyGZT5g77Q"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Ive</a:t>
            </a:r>
            <a:r>
              <a:rPr lang="en-CA"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For</a:t>
            </a:r>
            <a:r>
              <a:rPr lang="en-CA" dirty="0">
                <a:solidFill>
                  <a:srgbClr val="067D17"/>
                </a:solidFill>
                <a:latin typeface="DM Mono" panose="020B0509040201040103" pitchFamily="49" charset="77"/>
              </a:rPr>
              <a:t> anyone who struggles to fit workouts in, the online scheduling system makes it easy to plan ahead (and </a:t>
            </a:r>
            <a:r>
              <a:rPr lang="en-CA" dirty="0" err="1">
                <a:solidFill>
                  <a:srgbClr val="067D17"/>
                </a:solidFill>
                <a:latin typeface="DM Mono" panose="020B0509040201040103" pitchFamily="49" charset="77"/>
              </a:rPr>
              <a:t>theres</a:t>
            </a:r>
            <a:r>
              <a:rPr lang="en-CA" dirty="0">
                <a:solidFill>
                  <a:srgbClr val="067D17"/>
                </a:solidFill>
                <a:latin typeface="DM Mono" panose="020B0509040201040103" pitchFamily="49" charset="77"/>
              </a:rPr>
              <a:t> no need to line up way in advanced like many gyms make you do).</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There</a:t>
            </a:r>
            <a:r>
              <a:rPr lang="en-CA" dirty="0">
                <a:solidFill>
                  <a:srgbClr val="067D17"/>
                </a:solidFill>
                <a:latin typeface="DM Mono" panose="020B0509040201040103" pitchFamily="49" charset="77"/>
              </a:rPr>
              <a:t> is no way I can write this review without giving Russell, the owner of Body Cycle, a shout out. </a:t>
            </a:r>
            <a:r>
              <a:rPr lang="en-CA" dirty="0" err="1">
                <a:solidFill>
                  <a:srgbClr val="067D17"/>
                </a:solidFill>
                <a:latin typeface="DM Mono" panose="020B0509040201040103" pitchFamily="49" charset="77"/>
              </a:rPr>
              <a:t>Russells</a:t>
            </a:r>
            <a:r>
              <a:rPr lang="en-CA"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provide encouragement, and is open to ideas and recommendations from anyone. Russell always wears a smile on his face, even when </a:t>
            </a:r>
            <a:r>
              <a:rPr lang="en-CA" dirty="0" err="1">
                <a:solidFill>
                  <a:srgbClr val="067D17"/>
                </a:solidFill>
                <a:latin typeface="DM Mono" panose="020B0509040201040103" pitchFamily="49" charset="77"/>
              </a:rPr>
              <a:t>hes</a:t>
            </a:r>
            <a:r>
              <a:rPr lang="en-CA" dirty="0">
                <a:solidFill>
                  <a:srgbClr val="067D17"/>
                </a:solidFill>
                <a:latin typeface="DM Mono" panose="020B0509040201040103" pitchFamily="49" charset="77"/>
              </a:rPr>
              <a:t> kicking your butt in class!"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13:18:32"</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"YjUWPpI6HXG530lwP-fb2A"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"8g_iMtfSiwikVnbP2etR0A"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16:23:50"</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"e4Vwtrqf-wpJfwesgvdgxQ"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"bcjbaE6dDog4jkNY91ncLQ"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4.0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"Cute interior and owner (?) gave us tour of upcoming patio</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dirty="0" err="1">
                <a:solidFill>
                  <a:srgbClr val="067D17"/>
                </a:solidFill>
                <a:latin typeface="DM Mono" panose="020B0509040201040103" pitchFamily="49" charset="77"/>
              </a:rPr>
              <a:t>esp</a:t>
            </a:r>
            <a:r>
              <a:rPr lang="en-CA" dirty="0">
                <a:solidFill>
                  <a:srgbClr val="067D17"/>
                </a:solidFill>
                <a:latin typeface="DM Mono" panose="020B0509040201040103" pitchFamily="49" charset="77"/>
              </a:rPr>
              <a:t> after eating too many curds! Had the onion, gruyere, tomato sandwich. </a:t>
            </a:r>
            <a:r>
              <a:rPr lang="en-CA" dirty="0" err="1">
                <a:solidFill>
                  <a:srgbClr val="067D17"/>
                </a:solidFill>
                <a:latin typeface="DM Mono" panose="020B0509040201040103" pitchFamily="49" charset="77"/>
              </a:rPr>
              <a:t>Wasnt</a:t>
            </a:r>
            <a:r>
              <a:rPr lang="en-CA"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"2017-01-14 20:54:15"</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"r3zeYsv1XFBRA4dJpL78cw"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"Loved this tour! I grabbed a </a:t>
            </a:r>
            <a:r>
              <a:rPr lang="en-CA" dirty="0" err="1">
                <a:solidFill>
                  <a:srgbClr val="067D17"/>
                </a:solidFill>
                <a:latin typeface="DM Mono" panose="020B0509040201040103" pitchFamily="49" charset="77"/>
              </a:rPr>
              <a:t>groupon</a:t>
            </a:r>
            <a:r>
              <a:rPr lang="en-CA" dirty="0">
                <a:solidFill>
                  <a:srgbClr val="067D17"/>
                </a:solidFill>
                <a:latin typeface="DM Mono" panose="020B0509040201040103" pitchFamily="49" charset="77"/>
              </a:rPr>
              <a:t> and the price was great. It was the perfect way to explore New Orleans for someone </a:t>
            </a:r>
            <a:r>
              <a:rPr lang="en-CA" dirty="0" err="1">
                <a:solidFill>
                  <a:srgbClr val="067D17"/>
                </a:solidFill>
                <a:latin typeface="DM Mono" panose="020B0509040201040103" pitchFamily="49" charset="77"/>
              </a:rPr>
              <a:t>whod</a:t>
            </a:r>
            <a:r>
              <a:rPr lang="en-CA" dirty="0">
                <a:solidFill>
                  <a:srgbClr val="067D17"/>
                </a:solidFill>
                <a:latin typeface="DM Mono" panose="020B0509040201040103" pitchFamily="49" charset="77"/>
              </a:rPr>
              <a:t> never been there before and </a:t>
            </a:r>
            <a:r>
              <a:rPr lang="en-CA" dirty="0" err="1">
                <a:solidFill>
                  <a:srgbClr val="067D17"/>
                </a:solidFill>
                <a:latin typeface="DM Mono" panose="020B0509040201040103" pitchFamily="49" charset="77"/>
              </a:rPr>
              <a:t>didnt</a:t>
            </a:r>
            <a:r>
              <a:rPr lang="en-CA"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meet up in front of a grocery store (seems strange at first, but its not terribly hard to find, and </a:t>
            </a:r>
            <a:r>
              <a:rPr lang="en-CA" dirty="0" err="1">
                <a:solidFill>
                  <a:srgbClr val="067D17"/>
                </a:solidFill>
                <a:latin typeface="DM Mono" panose="020B0509040201040103" pitchFamily="49" charset="77"/>
              </a:rPr>
              <a:t>itll</a:t>
            </a:r>
            <a:r>
              <a:rPr lang="en-CA" dirty="0">
                <a:solidFill>
                  <a:srgbClr val="067D17"/>
                </a:solidFill>
                <a:latin typeface="DM Mono" panose="020B0509040201040103" pitchFamily="49" charset="77"/>
              </a:rPr>
              <a:t> give you a chance to get some water), and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"2021-01-03 23:21:18"</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"LHSTtnW3YHCeUkRDGyJOyw"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"yfFzsLmaWF2d4Sr0UNbBgg"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"_ZeMknuYdlQcUqng_Im3yg"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"2021-08-07 02:29:16"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"B5XSoSG3SfvQGtKEGQ1tSQ"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wSTuiTk-sKNdcFyprzZAjg</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latin typeface="DM Mono" panose="020B0509040201040103" pitchFamily="49" charset="77"/>
              </a:rPr>
              <a:t>thats</a:t>
            </a:r>
            <a:r>
              <a:rPr lang="en-CA"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22:46:33"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"gebiRewfieSdtt17PTW6Zg"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"59MxRhNVhU9MYndMkz0wtw"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"pUycOfUwM8vqX7KjRRhUEA"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"Had a party of 6 here for hibachi. Our waitress brought our separate sushi orders on one plate so we </a:t>
            </a:r>
            <a:r>
              <a:rPr lang="en-CA" dirty="0" err="1">
                <a:solidFill>
                  <a:srgbClr val="067D17"/>
                </a:solidFill>
                <a:latin typeface="DM Mono" panose="020B0509040201040103" pitchFamily="49" charset="77"/>
              </a:rPr>
              <a:t>couldnt</a:t>
            </a:r>
            <a:r>
              <a:rPr lang="en-CA" dirty="0">
                <a:solidFill>
                  <a:srgbClr val="067D17"/>
                </a:solidFill>
                <a:latin typeface="DM Mono" panose="020B0509040201040103" pitchFamily="49" charset="77"/>
              </a:rPr>
              <a:t> really tell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was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and forgot several items on an order. I understand making mistakes but the </a:t>
            </a:r>
            <a:r>
              <a:rPr lang="en-CA" dirty="0" err="1">
                <a:solidFill>
                  <a:srgbClr val="067D17"/>
                </a:solidFill>
                <a:latin typeface="DM Mono" panose="020B0509040201040103" pitchFamily="49" charset="77"/>
              </a:rPr>
              <a:t>restaraunt</a:t>
            </a:r>
            <a:r>
              <a:rPr lang="en-CA"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latin typeface="DM Mono" panose="020B0509040201040103" pitchFamily="49" charset="77"/>
              </a:rPr>
              <a:t>im</a:t>
            </a:r>
            <a:r>
              <a:rPr lang="en-CA" dirty="0">
                <a:solidFill>
                  <a:srgbClr val="067D17"/>
                </a:solidFill>
                <a:latin typeface="DM Mono" panose="020B0509040201040103" pitchFamily="49" charset="77"/>
              </a:rPr>
              <a:t> hoping it was just an off night here. But for the money I </a:t>
            </a:r>
            <a:r>
              <a:rPr lang="en-CA" dirty="0" err="1">
                <a:solidFill>
                  <a:srgbClr val="067D17"/>
                </a:solidFill>
                <a:latin typeface="DM Mono" panose="020B0509040201040103" pitchFamily="49" charset="77"/>
              </a:rPr>
              <a:t>wouldnt</a:t>
            </a:r>
            <a:r>
              <a:rPr lang="en-CA" dirty="0">
                <a:solidFill>
                  <a:srgbClr val="067D17"/>
                </a:solidFill>
                <a:latin typeface="DM Mono" panose="020B0509040201040103" pitchFamily="49" charset="77"/>
              </a:rPr>
              <a:t> go back."</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"2016-07-25 07:31:06"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dirty="0"/>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dirty="0"/>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strftime</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'%Y-%m-%d'</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with open("fixtures/</a:t>
              </a:r>
              <a:r>
                <a:rPr lang="en" sz="1600" dirty="0" err="1">
                  <a:solidFill>
                    <a:srgbClr val="8C8C8C"/>
                  </a:solidFill>
                  <a:latin typeface="DM Mono" panose="020B0509040201040103" pitchFamily="49" charset="77"/>
                  <a:ea typeface="Courier New"/>
                  <a:cs typeface="Courier New"/>
                  <a:sym typeface="Courier New"/>
                </a:rPr>
                <a:t>expected.json</a:t>
              </a:r>
              <a:r>
                <a:rPr lang="en" sz="1600" dirty="0">
                  <a:solidFill>
                    <a:srgbClr val="8C8C8C"/>
                  </a:solidFill>
                  <a:latin typeface="DM Mono" panose="020B0509040201040103" pitchFamily="49" charset="77"/>
                  <a:ea typeface="Courier New"/>
                  <a:cs typeface="Courier New"/>
                  <a:sym typeface="Courier New"/>
                </a:rPr>
                <a:t>", "w") as f:</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 = ''.join(</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json.dumps</a:t>
              </a:r>
              <a:r>
                <a:rPr lang="en" sz="1600" dirty="0">
                  <a:solidFill>
                    <a:srgbClr val="8C8C8C"/>
                  </a:solidFill>
                  <a:latin typeface="DM Mono" panose="020B0509040201040103" pitchFamily="49" charset="77"/>
                  <a:ea typeface="Courier New"/>
                  <a:cs typeface="Courier New"/>
                  <a:sym typeface="Courier New"/>
                </a:rPr>
                <a:t>(line) if line else line</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for line in </a:t>
              </a:r>
              <a:r>
                <a:rPr lang="en" sz="1600" dirty="0" err="1">
                  <a:solidFill>
                    <a:srgbClr val="8C8C8C"/>
                  </a:solidFill>
                  <a:latin typeface="DM Mono" panose="020B0509040201040103" pitchFamily="49" charset="77"/>
                  <a:ea typeface="Courier New"/>
                  <a:cs typeface="Courier New"/>
                  <a:sym typeface="Courier New"/>
                </a:rPr>
                <a:t>data_frame_to_json</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actual_df</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f.write</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dirty="0"/>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dirty="0"/>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helps us write smaller tests for specific bugs</a:t>
            </a:r>
            <a:endParaRPr sz="1600" dirty="0">
              <a:latin typeface="DM Mono" panose="020B0509040201040103" pitchFamily="49" charset="77"/>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will let us write a test for only the logic we care about</a:t>
            </a:r>
            <a:endParaRPr sz="16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524315"/>
          </a:xfrm>
          <a:prstGeom prst="rect">
            <a:avLst/>
          </a:prstGeom>
          <a:noFill/>
        </p:spPr>
        <p:txBody>
          <a:bodyPr wrap="square" rtlCol="0">
            <a:spAutoFit/>
          </a:bodyPr>
          <a:lstStyle/>
          <a:p>
            <a:r>
              <a:rPr lang="en-US" sz="3200" dirty="0">
                <a:solidFill>
                  <a:schemeClr val="tx1"/>
                </a:solidFill>
                <a:latin typeface="DM Mono" panose="020B0509040201040103" pitchFamily="49" charset="77"/>
              </a:rPr>
              <a:t>Duplicate your test.</a:t>
            </a:r>
            <a:endParaRPr lang="en-US" sz="3200" dirty="0">
              <a:latin typeface="DM Mono" panose="020B0509040201040103" pitchFamily="49" charset="77"/>
            </a:endParaRPr>
          </a:p>
          <a:p>
            <a:r>
              <a:rPr lang="en-US" sz="3200" dirty="0">
                <a:latin typeface="DM Mono" panose="020B0509040201040103" pitchFamily="49" charset="77"/>
              </a:rPr>
              <a:t>Change the assertion</a:t>
            </a:r>
          </a:p>
          <a:p>
            <a:r>
              <a:rPr lang="en-US" sz="3200" dirty="0">
                <a:latin typeface="DM Mono" panose="020B0509040201040103" pitchFamily="49" charset="77"/>
              </a:rPr>
              <a:t>Squeeze the bottom</a:t>
            </a:r>
          </a:p>
          <a:p>
            <a:r>
              <a:rPr lang="en-US" sz="3200" dirty="0">
                <a:latin typeface="DM Mono" panose="020B0509040201040103" pitchFamily="49" charset="77"/>
              </a:rPr>
              <a:t>Clean up</a:t>
            </a:r>
          </a:p>
          <a:p>
            <a:r>
              <a:rPr lang="en-US" sz="3200" dirty="0">
                <a:latin typeface="DM Mono" panose="020B0509040201040103" pitchFamily="49" charset="77"/>
              </a:rPr>
              <a:t>Squeeze the top</a:t>
            </a:r>
          </a:p>
          <a:p>
            <a:r>
              <a:rPr lang="en-US" sz="3200" dirty="0">
                <a:latin typeface="DM Mono" panose="020B0509040201040103" pitchFamily="49" charset="77"/>
              </a:rPr>
              <a:t>Clean up</a:t>
            </a:r>
          </a:p>
          <a:p>
            <a:endParaRPr lang="en-US" sz="3200" dirty="0">
              <a:latin typeface="DM Mono" panose="020B0509040201040103" pitchFamily="49" charset="77"/>
            </a:endParaRPr>
          </a:p>
          <a:p>
            <a:r>
              <a:rPr lang="en-US" sz="32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test_will_do_the_right_thing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test_mobile_reviews_bug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621165" y="5520184"/>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9241971" cy="1905323"/>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9241971" cy="1326301"/>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375669" y="1193454"/>
            <a:ext cx="11406451"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46555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94899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36139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40732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639476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721298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962229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08084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67939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896382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2B9C3F2-4604-0C63-3B78-BF3DD6B78DD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4706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3123333"/>
            <a:ext cx="12188825" cy="712809"/>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1615786"/>
            <a:ext cx="12188825" cy="1445173"/>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3317271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5" name="TextBox 14">
            <a:extLst>
              <a:ext uri="{FF2B5EF4-FFF2-40B4-BE49-F238E27FC236}">
                <a16:creationId xmlns:a16="http://schemas.microsoft.com/office/drawing/2014/main" id="{77995BE8-7A28-CEF7-A6FA-6A2B64B4774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9373656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the bug we’re trying to catch</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4059111"/>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783643" y="1836755"/>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7089223"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7542194" y="3921919"/>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9395178"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35104</TotalTime>
  <Words>50614</Words>
  <Application>Microsoft Macintosh PowerPoint</Application>
  <PresentationFormat>Custom</PresentationFormat>
  <Paragraphs>2871</Paragraphs>
  <Slides>248</Slides>
  <Notes>244</Notes>
  <HiddenSlides>43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248</vt:i4>
      </vt:variant>
    </vt:vector>
  </HeadingPairs>
  <TitlesOfParts>
    <vt:vector size="258" baseType="lpstr">
      <vt:lpstr>DM Sans</vt:lpstr>
      <vt:lpstr>Inter</vt:lpstr>
      <vt:lpstr>Arial</vt:lpstr>
      <vt:lpstr>DM Sans Medium</vt:lpstr>
      <vt:lpstr>DM Mono Medium</vt:lpstr>
      <vt:lpstr>Impact</vt:lpstr>
      <vt:lpstr>Nothing You Could Do</vt:lpstr>
      <vt:lpstr>DM Mono</vt:lpstr>
      <vt:lpstr>Courier</vt:lpstr>
      <vt:lpstr>DAIS Theme 2022</vt:lpstr>
      <vt:lpstr>Learn To Efficiently  Test ETL  Pipelines</vt:lpstr>
      <vt:lpstr>Resources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PowerPoint Presentation</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The Problematic Batch Job</vt:lpstr>
      <vt:lpstr>Where’s the Bug?</vt:lpstr>
      <vt:lpstr>PowerPoint Presentation</vt:lpstr>
      <vt:lpstr>PowerPoint Presentation</vt:lpstr>
      <vt:lpstr>PowerPoint Presentation</vt:lpstr>
      <vt:lpstr>PowerPoint Presentation</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Multi-Layered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PowerPoint Presentation</vt:lpstr>
      <vt:lpstr>The Logic Test</vt:lpstr>
      <vt:lpstr>The Logic Test</vt:lpstr>
      <vt:lpstr>expected.json</vt:lpstr>
      <vt:lpstr>PowerPoint Presentation</vt:lpstr>
      <vt:lpstr>PowerPoint Presentation</vt:lpstr>
      <vt:lpstr>PowerPoint Presentation</vt:lpstr>
      <vt:lpstr>PowerPoint Presentation</vt:lpstr>
      <vt:lpstr>Large Outputs</vt:lpstr>
      <vt:lpstr>Large Outputs</vt:lpstr>
      <vt:lpstr>Large Outputs</vt:lpstr>
      <vt:lpstr>Large Outputs</vt:lpstr>
      <vt:lpstr>Large Outputs</vt:lpstr>
      <vt:lpstr>The Problematic Batch Job</vt:lpstr>
      <vt:lpstr>The Logic Test</vt:lpstr>
      <vt:lpstr>PowerPoint Presentation</vt:lpstr>
      <vt:lpstr>PowerPoint Presentation</vt:lpstr>
      <vt:lpstr>The Saff Squeeze</vt:lpstr>
      <vt:lpstr>The Saff Squeeze</vt:lpstr>
      <vt:lpstr>The Saff Squeeze</vt:lpstr>
      <vt:lpstr>Set Things Up</vt:lpstr>
      <vt:lpstr>Set Things Up</vt:lpstr>
      <vt:lpstr>Duplicate the test</vt:lpstr>
      <vt:lpstr>Give it a specific name</vt:lpstr>
      <vt:lpstr>Give it a specific name</vt:lpstr>
      <vt:lpstr>Arrange, Act, Assert</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This is the bug we’re trying to catch</vt:lpstr>
      <vt:lpstr>This is what we want</vt:lpstr>
      <vt:lpstr>This is what we want</vt:lpstr>
      <vt:lpstr>This is what we want</vt:lpstr>
      <vt:lpstr>This is what we are testing</vt:lpstr>
      <vt:lpstr>Starting with the Duplicated Test…</vt:lpstr>
      <vt:lpstr>Give it a better name</vt:lpstr>
      <vt:lpstr>Give it a better name</vt:lpstr>
      <vt:lpstr>Make The Assertion Specific</vt:lpstr>
      <vt:lpstr>Make The Assertion Specific</vt:lpstr>
      <vt:lpstr>mobile_reviews.json</vt:lpstr>
      <vt:lpstr>PowerPoint Presentation</vt:lpstr>
      <vt:lpstr>PowerPoint Presentation</vt:lpstr>
      <vt:lpstr>Make The Assertion Specific</vt:lpstr>
      <vt:lpstr>Make The Assertion Specific</vt:lpstr>
      <vt:lpstr>Make The Assertion Specific</vt:lpstr>
      <vt:lpstr>actual_df</vt:lpstr>
      <vt:lpstr>actual_df</vt:lpstr>
      <vt:lpstr>expected.json</vt:lpstr>
      <vt:lpstr>expected.json</vt:lpstr>
      <vt:lpstr>Make The Assertion Specific</vt:lpstr>
      <vt:lpstr>expected.json</vt:lpstr>
      <vt:lpstr>expected.json</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Squeeze the Bottom</vt:lpstr>
      <vt:lpstr>reviews_df</vt:lpstr>
      <vt:lpstr>pandemic_recovery_df.printSchema()</vt:lpstr>
      <vt:lpstr>pandemic_recovery_df.printSchema()</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Arrange, Act, Assert</vt:lpstr>
      <vt:lpstr>Squeeze The Top</vt:lpstr>
      <vt:lpstr>Squeeze The Top</vt:lpstr>
      <vt:lpstr>Squeeze The Top</vt:lpstr>
      <vt:lpstr>Squeeze The Top</vt:lpstr>
      <vt:lpstr>Go higher level</vt:lpstr>
      <vt:lpstr>Squeeze the Top</vt:lpstr>
      <vt:lpstr>Squeeze the Top</vt:lpstr>
      <vt:lpstr>Squeeze the Top</vt:lpstr>
      <vt:lpstr>Squeeze the Top</vt:lpstr>
      <vt:lpstr>Simplify &amp; Cache</vt:lpstr>
      <vt:lpstr>checkin.json</vt:lpstr>
      <vt:lpstr>Simplify &amp; Cache</vt:lpstr>
      <vt:lpstr>Simplify &amp; Cache</vt:lpstr>
      <vt:lpstr>checkin_exploded.json</vt:lpstr>
      <vt:lpstr>checkin_exploded.json</vt:lpstr>
      <vt:lpstr>checkin_exploded.json</vt:lpstr>
      <vt:lpstr>Simplify &amp; Cache</vt:lpstr>
      <vt:lpstr>Simplify &amp; Cache</vt:lpstr>
      <vt:lpstr>Simplify &amp; Cache</vt:lpstr>
      <vt:lpstr>Simplify &amp; Cache</vt:lpstr>
      <vt:lpstr>Simplify</vt:lpstr>
      <vt:lpstr>checkin_exploded.json</vt:lpstr>
      <vt:lpstr>checkin_exploded.json</vt:lpstr>
      <vt:lpstr>checkin_exploded.json</vt:lpstr>
      <vt:lpstr>checkin_exploded.json</vt:lpstr>
      <vt:lpstr>Simplify</vt:lpstr>
      <vt:lpstr>Simplify</vt:lpstr>
      <vt:lpstr>Simplify</vt:lpstr>
      <vt:lpstr>browser_reviews.json</vt:lpstr>
      <vt:lpstr>browser_reviews.json</vt:lpstr>
      <vt:lpstr>browser_reviews.json</vt:lpstr>
      <vt:lpstr>browser_reviews.json</vt:lpstr>
      <vt:lpstr>Simplify</vt:lpstr>
      <vt:lpstr>Simplify</vt:lpstr>
      <vt:lpstr>Simplify</vt:lpstr>
      <vt:lpstr>Simplify</vt:lpstr>
      <vt:lpstr>mobile_reviews.json</vt:lpstr>
      <vt:lpstr>mobile_reviews.json</vt:lpstr>
      <vt:lpstr>mobile_reviews.json</vt:lpstr>
      <vt:lpstr>mobile_reviews.json</vt:lpstr>
      <vt:lpstr>Simplify</vt:lpstr>
      <vt:lpstr>Simplify</vt:lpstr>
      <vt:lpstr>Simplify</vt:lpstr>
      <vt:lpstr>Simplify</vt:lpstr>
      <vt:lpstr>Simplify</vt:lpstr>
      <vt:lpstr>Simplify</vt:lpstr>
      <vt:lpstr>Simplify</vt:lpstr>
      <vt:lpstr>Simplify</vt:lpstr>
      <vt:lpstr>Simplify</vt:lpstr>
      <vt:lpstr>PowerPoint Presentation</vt:lpstr>
      <vt:lpstr>PowerPoint Presentation</vt:lpstr>
      <vt:lpstr>Simplify</vt:lpstr>
      <vt:lpstr>Make The Assertion Specific</vt:lpstr>
      <vt:lpstr>Simplify</vt:lpstr>
      <vt:lpstr>Simplify</vt:lpstr>
      <vt:lpstr>Simplify</vt:lpstr>
      <vt:lpstr>Multi-Layered Tests</vt:lpstr>
      <vt:lpstr>Multi-Layered Tests</vt:lpstr>
      <vt:lpstr>Resources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12</cp:revision>
  <dcterms:modified xsi:type="dcterms:W3CDTF">2022-06-05T23:37:23Z</dcterms:modified>
</cp:coreProperties>
</file>